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8" r:id="rId2"/>
    <p:sldId id="257" r:id="rId3"/>
  </p:sldIdLst>
  <p:sldSz cx="7561263" cy="10693400"/>
  <p:notesSz cx="6858000" cy="9144000"/>
  <p:defaultText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0">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63C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015" autoAdjust="0"/>
  </p:normalViewPr>
  <p:slideViewPr>
    <p:cSldViewPr>
      <p:cViewPr>
        <p:scale>
          <a:sx n="75" d="100"/>
          <a:sy n="75" d="100"/>
        </p:scale>
        <p:origin x="1392" y="-1840"/>
      </p:cViewPr>
      <p:guideLst>
        <p:guide orient="horz" pos="3370"/>
        <p:guide pos="23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openxmlformats.org/officeDocument/2006/relationships/customXml" Target="../customXml/item3.xml"/><Relationship Id="rId5" Type="http://schemas.openxmlformats.org/officeDocument/2006/relationships/presProps" Target="presProps.xml"/><Relationship Id="rId10"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E1D029-DAD0-4F8C-971F-F8F5D41EF5D3}" type="datetimeFigureOut">
              <a:rPr lang="zh-CN" altLang="en-US" smtClean="0"/>
              <a:t>2022/9/20</a:t>
            </a:fld>
            <a:endParaRPr lang="zh-CN" altLang="en-US"/>
          </a:p>
        </p:txBody>
      </p:sp>
      <p:sp>
        <p:nvSpPr>
          <p:cNvPr id="4" name="投影片圖像版面配置區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0ACADC-5650-4791-AA3E-C7B6A28CF2A8}" type="slidenum">
              <a:rPr lang="zh-CN" altLang="en-US" smtClean="0"/>
              <a:t>‹#›</a:t>
            </a:fld>
            <a:endParaRPr lang="zh-CN" altLang="en-US"/>
          </a:p>
        </p:txBody>
      </p:sp>
    </p:spTree>
    <p:extLst>
      <p:ext uri="{BB962C8B-B14F-4D97-AF65-F5344CB8AC3E}">
        <p14:creationId xmlns:p14="http://schemas.microsoft.com/office/powerpoint/2010/main" val="171489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216150" y="685800"/>
            <a:ext cx="2425700" cy="3429000"/>
          </a:xfrm>
        </p:spPr>
      </p:sp>
      <p:sp>
        <p:nvSpPr>
          <p:cNvPr id="3" name="備忘稿版面配置區 2"/>
          <p:cNvSpPr>
            <a:spLocks noGrp="1"/>
          </p:cNvSpPr>
          <p:nvPr>
            <p:ph type="body" idx="1"/>
          </p:nvPr>
        </p:nvSpPr>
        <p:spPr/>
        <p:txBody>
          <a:bodyPr/>
          <a:lstStyle/>
          <a:p>
            <a:endParaRPr lang="zh-CN" altLang="en-US" dirty="0"/>
          </a:p>
        </p:txBody>
      </p:sp>
      <p:sp>
        <p:nvSpPr>
          <p:cNvPr id="4" name="投影片編號版面配置區 3"/>
          <p:cNvSpPr>
            <a:spLocks noGrp="1"/>
          </p:cNvSpPr>
          <p:nvPr>
            <p:ph type="sldNum" sz="quarter" idx="10"/>
          </p:nvPr>
        </p:nvSpPr>
        <p:spPr/>
        <p:txBody>
          <a:bodyPr/>
          <a:lstStyle/>
          <a:p>
            <a:fld id="{9A0ACADC-5650-4791-AA3E-C7B6A28CF2A8}" type="slidenum">
              <a:rPr lang="zh-CN" altLang="en-US" smtClean="0"/>
              <a:t>2</a:t>
            </a:fld>
            <a:endParaRPr lang="zh-CN" altLang="en-US"/>
          </a:p>
        </p:txBody>
      </p:sp>
    </p:spTree>
    <p:extLst>
      <p:ext uri="{BB962C8B-B14F-4D97-AF65-F5344CB8AC3E}">
        <p14:creationId xmlns:p14="http://schemas.microsoft.com/office/powerpoint/2010/main" val="1322331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pic>
        <p:nvPicPr>
          <p:cNvPr id="8" name="Picture 14" descr="E:\Shao_Lee\++\Thermal\7.OTHERS\product sheet\未命名-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3" y="18111"/>
            <a:ext cx="7560000" cy="106930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0210" y="-63306"/>
            <a:ext cx="7596000" cy="11935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4385001" y="4004034"/>
            <a:ext cx="3175000" cy="5505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60" y="9051006"/>
            <a:ext cx="434275"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10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pic>
        <p:nvPicPr>
          <p:cNvPr id="3076" name="Picture 4" descr="E:\Shao_Lee\++\Thermal\7.OTHERS\product sheet\未命名-1-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91" y="-6349"/>
            <a:ext cx="7566025" cy="1069975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Shao_Lee\++\Thermal\7.OTHERS\product sheet\未命名-1-06.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746" y="2034332"/>
            <a:ext cx="6584950" cy="15970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Shao_Lee\++\Thermal\7.OTHERS\product sheet\未命名-1-09.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63" y="10382500"/>
            <a:ext cx="7560000" cy="31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907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040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378065" y="428232"/>
            <a:ext cx="6805137" cy="1782233"/>
          </a:xfrm>
          <a:prstGeom prst="rect">
            <a:avLst/>
          </a:prstGeom>
        </p:spPr>
        <p:txBody>
          <a:bodyPr vert="horz" lIns="99569" tIns="49785" rIns="99569" bIns="49785"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378065" y="2495130"/>
            <a:ext cx="6805137" cy="7057150"/>
          </a:xfrm>
          <a:prstGeom prst="rect">
            <a:avLst/>
          </a:prstGeom>
        </p:spPr>
        <p:txBody>
          <a:bodyPr vert="horz" lIns="99569" tIns="49785" rIns="99569" bIns="49785"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378065" y="9911201"/>
            <a:ext cx="1764295" cy="569325"/>
          </a:xfrm>
          <a:prstGeom prst="rect">
            <a:avLst/>
          </a:prstGeom>
        </p:spPr>
        <p:txBody>
          <a:bodyPr vert="horz" lIns="99569" tIns="49785" rIns="99569" bIns="49785" rtlCol="0" anchor="ctr"/>
          <a:lstStyle>
            <a:lvl1pPr algn="l">
              <a:defRPr sz="1300">
                <a:solidFill>
                  <a:schemeClr val="tx1">
                    <a:tint val="75000"/>
                  </a:schemeClr>
                </a:solidFill>
              </a:defRPr>
            </a:lvl1pPr>
          </a:lstStyle>
          <a:p>
            <a:fld id="{F8B9EDC7-1D5A-430F-A79D-3D2B2607780C}" type="datetimeFigureOut">
              <a:rPr lang="zh-TW" altLang="en-US" smtClean="0"/>
              <a:t>2022/9/20</a:t>
            </a:fld>
            <a:endParaRPr lang="zh-TW" altLang="en-US"/>
          </a:p>
        </p:txBody>
      </p:sp>
      <p:sp>
        <p:nvSpPr>
          <p:cNvPr id="5" name="頁尾版面配置區 4"/>
          <p:cNvSpPr>
            <a:spLocks noGrp="1"/>
          </p:cNvSpPr>
          <p:nvPr>
            <p:ph type="ftr" sz="quarter" idx="3"/>
          </p:nvPr>
        </p:nvSpPr>
        <p:spPr>
          <a:xfrm>
            <a:off x="2583432" y="9911201"/>
            <a:ext cx="2394400" cy="569325"/>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5418907" y="9911201"/>
            <a:ext cx="1764295" cy="569325"/>
          </a:xfrm>
          <a:prstGeom prst="rect">
            <a:avLst/>
          </a:prstGeom>
        </p:spPr>
        <p:txBody>
          <a:bodyPr vert="horz" lIns="99569" tIns="49785" rIns="99569" bIns="49785" rtlCol="0" anchor="ctr"/>
          <a:lstStyle>
            <a:lvl1pPr algn="r">
              <a:defRPr sz="1300">
                <a:solidFill>
                  <a:schemeClr val="tx1">
                    <a:tint val="75000"/>
                  </a:schemeClr>
                </a:solidFill>
              </a:defRPr>
            </a:lvl1pPr>
          </a:lstStyle>
          <a:p>
            <a:fld id="{26023348-3F9E-4C41-B368-8DACFDEFA257}" type="slidenum">
              <a:rPr lang="zh-TW" altLang="en-US" smtClean="0"/>
              <a:t>‹#›</a:t>
            </a:fld>
            <a:endParaRPr lang="zh-TW" altLang="en-US"/>
          </a:p>
        </p:txBody>
      </p:sp>
    </p:spTree>
    <p:extLst>
      <p:ext uri="{BB962C8B-B14F-4D97-AF65-F5344CB8AC3E}">
        <p14:creationId xmlns:p14="http://schemas.microsoft.com/office/powerpoint/2010/main" val="400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95690" rtl="0" eaLnBrk="1" latinLnBrk="0" hangingPunct="1">
        <a:spcBef>
          <a:spcPct val="0"/>
        </a:spcBef>
        <a:buNone/>
        <a:defRPr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TW"/>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rotWithShape="1">
          <a:blip r:embed="rId2" cstate="print">
            <a:extLst>
              <a:ext uri="{28A0092B-C50C-407E-A947-70E740481C1C}">
                <a14:useLocalDpi xmlns:a14="http://schemas.microsoft.com/office/drawing/2010/main" val="0"/>
              </a:ext>
            </a:extLst>
          </a:blip>
          <a:srcRect l="29487" t="22977" r="23849" b="32862"/>
          <a:stretch/>
        </p:blipFill>
        <p:spPr>
          <a:xfrm>
            <a:off x="4272969" y="8812136"/>
            <a:ext cx="3178688" cy="1881264"/>
          </a:xfrm>
          <a:prstGeom prst="rect">
            <a:avLst/>
          </a:prstGeom>
        </p:spPr>
      </p:pic>
      <p:sp>
        <p:nvSpPr>
          <p:cNvPr id="20" name="Text Placeholder 3"/>
          <p:cNvSpPr txBox="1">
            <a:spLocks noChangeArrowheads="1"/>
          </p:cNvSpPr>
          <p:nvPr/>
        </p:nvSpPr>
        <p:spPr>
          <a:xfrm>
            <a:off x="4038485" y="1249260"/>
            <a:ext cx="3251235" cy="2469538"/>
          </a:xfrm>
          <a:prstGeom prst="rect">
            <a:avLst/>
          </a:prstGeom>
        </p:spPr>
        <p:txBody>
          <a:bodyPr>
            <a:noAutofit/>
          </a:bodyPr>
          <a:lstStyle>
            <a:lvl1pPr marL="373384" indent="-373384" algn="l" defTabSz="995690"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08998" indent="-311153" algn="l" defTabSz="9956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44613" indent="-248923" algn="l" defTabSz="99569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4245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4030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a:lnSpc>
                <a:spcPts val="1500"/>
              </a:lnSpc>
              <a:spcBef>
                <a:spcPct val="0"/>
              </a:spcBef>
              <a:spcAft>
                <a:spcPct val="0"/>
              </a:spcAft>
              <a:buNone/>
              <a:defRPr/>
            </a:pPr>
            <a:r>
              <a:rPr lang="en-US" altLang="zh-CN" sz="900" dirty="0">
                <a:latin typeface="微軟正黑體" panose="020B0604030504040204" pitchFamily="34" charset="-120"/>
                <a:ea typeface="微軟正黑體" panose="020B0604030504040204" pitchFamily="34" charset="-120"/>
              </a:rPr>
              <a:t>Cooler Master </a:t>
            </a:r>
            <a:r>
              <a:rPr lang="zh-CN" altLang="en-US" sz="900" dirty="0">
                <a:latin typeface="微軟正黑體" panose="020B0604030504040204" pitchFamily="34" charset="-120"/>
                <a:ea typeface="微軟正黑體" panose="020B0604030504040204" pitchFamily="34" charset="-120"/>
              </a:rPr>
              <a:t>正在打造一款限量</a:t>
            </a:r>
            <a:r>
              <a:rPr lang="zh-CN" altLang="en-US" sz="900" dirty="0" smtClean="0">
                <a:latin typeface="微軟正黑體" panose="020B0604030504040204" pitchFamily="34" charset="-120"/>
                <a:ea typeface="微軟正黑體" panose="020B0604030504040204" pitchFamily="34" charset="-120"/>
              </a:rPr>
              <a:t>版高端水冷散热器以作为公司成立</a:t>
            </a:r>
            <a:r>
              <a:rPr lang="en-US" altLang="zh-CN" sz="900" dirty="0" smtClean="0">
                <a:latin typeface="微軟正黑體" panose="020B0604030504040204" pitchFamily="34" charset="-120"/>
                <a:ea typeface="微軟正黑體" panose="020B0604030504040204" pitchFamily="34" charset="-120"/>
              </a:rPr>
              <a:t>30</a:t>
            </a:r>
            <a:r>
              <a:rPr lang="zh-CN" altLang="en-US" sz="900" dirty="0" smtClean="0">
                <a:latin typeface="微軟正黑體" panose="020B0604030504040204" pitchFamily="34" charset="-120"/>
                <a:ea typeface="微軟正黑體" panose="020B0604030504040204" pitchFamily="34" charset="-120"/>
              </a:rPr>
              <a:t>周年的里程碑</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 重磅推出的炎神</a:t>
            </a:r>
            <a:r>
              <a:rPr lang="en-US" altLang="zh-CN" sz="900" dirty="0" smtClean="0">
                <a:latin typeface="微軟正黑體" panose="020B0604030504040204" pitchFamily="34" charset="-120"/>
                <a:ea typeface="微軟正黑體" panose="020B0604030504040204" pitchFamily="34" charset="-120"/>
              </a:rPr>
              <a:t>P360 30</a:t>
            </a:r>
            <a:r>
              <a:rPr lang="zh-CN" altLang="en-US" sz="900" dirty="0" smtClean="0">
                <a:latin typeface="微軟正黑體" panose="020B0604030504040204" pitchFamily="34" charset="-120"/>
                <a:ea typeface="微軟正黑體" panose="020B0604030504040204" pitchFamily="34" charset="-120"/>
              </a:rPr>
              <a:t>周年</a:t>
            </a:r>
            <a:r>
              <a:rPr lang="zh-CN" altLang="en-US" sz="900" dirty="0">
                <a:latin typeface="微軟正黑體" panose="020B0604030504040204" pitchFamily="34" charset="-120"/>
                <a:ea typeface="微軟正黑體" panose="020B0604030504040204" pitchFamily="34" charset="-120"/>
              </a:rPr>
              <a:t>纪念版是增强散热性能的新</a:t>
            </a:r>
            <a:r>
              <a:rPr lang="zh-CN" altLang="en-US" sz="900" dirty="0" smtClean="0">
                <a:latin typeface="微軟正黑體" panose="020B0604030504040204" pitchFamily="34" charset="-120"/>
                <a:ea typeface="微軟正黑體" panose="020B0604030504040204" pitchFamily="34" charset="-120"/>
              </a:rPr>
              <a:t>体</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全新</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双腔体水头设计将重要精密组件置于冷水层空间</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实现单向流通</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有效防止热水回流</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旨在针对热点进行快速精确的散</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热</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同时</a:t>
            </a:r>
            <a:r>
              <a:rPr lang="zh-CN" altLang="en-US" sz="900" dirty="0" smtClean="0">
                <a:latin typeface="微軟正黑體" panose="020B0604030504040204" pitchFamily="34" charset="-120"/>
                <a:ea typeface="微軟正黑體" panose="020B0604030504040204" pitchFamily="34" charset="-120"/>
              </a:rPr>
              <a:t>水冷盖</a:t>
            </a:r>
            <a:r>
              <a:rPr lang="zh-CN" altLang="en-US" sz="900" dirty="0">
                <a:latin typeface="微軟正黑體" panose="020B0604030504040204" pitchFamily="34" charset="-120"/>
                <a:ea typeface="微軟正黑體" panose="020B0604030504040204" pitchFamily="34" charset="-120"/>
              </a:rPr>
              <a:t>上印有专属的 </a:t>
            </a:r>
            <a:r>
              <a:rPr lang="en-US" altLang="zh-CN" sz="900" dirty="0">
                <a:latin typeface="微軟正黑體" panose="020B0604030504040204" pitchFamily="34" charset="-120"/>
                <a:ea typeface="微軟正黑體" panose="020B0604030504040204" pitchFamily="34" charset="-120"/>
              </a:rPr>
              <a:t>30 </a:t>
            </a:r>
            <a:r>
              <a:rPr lang="zh-CN" altLang="en-US" sz="900" dirty="0" smtClean="0">
                <a:latin typeface="微軟正黑體" panose="020B0604030504040204" pitchFamily="34" charset="-120"/>
                <a:ea typeface="微軟正黑體" panose="020B0604030504040204" pitchFamily="34" charset="-120"/>
              </a:rPr>
              <a:t>周年纪念</a:t>
            </a:r>
            <a:r>
              <a:rPr lang="en-US" altLang="zh-CN" sz="900" dirty="0" smtClean="0">
                <a:latin typeface="微軟正黑體" panose="020B0604030504040204" pitchFamily="34" charset="-120"/>
                <a:ea typeface="微軟正黑體" panose="020B0604030504040204" pitchFamily="34" charset="-120"/>
              </a:rPr>
              <a:t>logo. </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为</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了达到最优异的热传导率</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研发团</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队已计</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算出最佳的铜底面</a:t>
            </a:r>
            <a:r>
              <a:rPr lang="zh-CN" altLang="en-US" sz="900" dirty="0" smtClean="0">
                <a:latin typeface="微軟正黑體" panose="020B0604030504040204" pitchFamily="34" charset="-120"/>
                <a:ea typeface="微軟正黑體" panose="020B0604030504040204" pitchFamily="34" charset="-120"/>
                <a:cs typeface="Teko" panose="02000000000000000000" pitchFamily="2" charset="0"/>
              </a:rPr>
              <a:t>积和水流微通道</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为此配备了新的莫比乌斯</a:t>
            </a:r>
            <a:r>
              <a:rPr lang="en-US" altLang="zh-CN" sz="900" dirty="0" smtClean="0">
                <a:latin typeface="微軟正黑體" panose="020B0604030504040204" pitchFamily="34" charset="-120"/>
                <a:ea typeface="微軟正黑體" panose="020B0604030504040204" pitchFamily="34" charset="-120"/>
              </a:rPr>
              <a:t>120P ARGB 30 </a:t>
            </a:r>
            <a:r>
              <a:rPr lang="zh-CN" altLang="en-US" sz="900" dirty="0" smtClean="0">
                <a:latin typeface="微軟正黑體" panose="020B0604030504040204" pitchFamily="34" charset="-120"/>
                <a:ea typeface="微軟正黑體" panose="020B0604030504040204" pitchFamily="34" charset="-120"/>
              </a:rPr>
              <a:t>周年</a:t>
            </a:r>
            <a:r>
              <a:rPr lang="zh-CN" altLang="en-US" sz="900" dirty="0">
                <a:latin typeface="微軟正黑體" panose="020B0604030504040204" pitchFamily="34" charset="-120"/>
                <a:ea typeface="微軟正黑體" panose="020B0604030504040204" pitchFamily="34" charset="-120"/>
              </a:rPr>
              <a:t>纪念</a:t>
            </a:r>
            <a:r>
              <a:rPr lang="zh-CN" altLang="en-US" sz="900" dirty="0" smtClean="0">
                <a:latin typeface="微軟正黑體" panose="020B0604030504040204" pitchFamily="34" charset="-120"/>
                <a:ea typeface="微軟正黑體" panose="020B0604030504040204" pitchFamily="34" charset="-120"/>
              </a:rPr>
              <a:t>版风扇</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外观搭配独特的颜色和 </a:t>
            </a:r>
            <a:r>
              <a:rPr lang="en-US" altLang="zh-CN" sz="900" dirty="0" smtClean="0">
                <a:latin typeface="微軟正黑體" panose="020B0604030504040204" pitchFamily="34" charset="-120"/>
                <a:ea typeface="微軟正黑體" panose="020B0604030504040204" pitchFamily="34" charset="-120"/>
              </a:rPr>
              <a:t>30</a:t>
            </a:r>
            <a:r>
              <a:rPr lang="zh-CN" altLang="en-US" sz="900" dirty="0" smtClean="0">
                <a:latin typeface="微軟正黑體" panose="020B0604030504040204" pitchFamily="34" charset="-120"/>
                <a:ea typeface="微軟正黑體" panose="020B0604030504040204" pitchFamily="34" charset="-120"/>
              </a:rPr>
              <a:t>周年徽标装饰</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采用新的环形扇叶设计</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更好的刚性结构</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有效减少震动</a:t>
            </a:r>
            <a:r>
              <a:rPr lang="en-US" altLang="zh-CN" sz="900" dirty="0" smtClean="0">
                <a:latin typeface="微軟正黑體" panose="020B0604030504040204" pitchFamily="34" charset="-120"/>
                <a:ea typeface="微軟正黑體" panose="020B0604030504040204" pitchFamily="34" charset="-120"/>
              </a:rPr>
              <a:t>, 8</a:t>
            </a:r>
            <a:r>
              <a:rPr lang="zh-CN" altLang="en-US" sz="900" dirty="0" smtClean="0">
                <a:latin typeface="微軟正黑體" panose="020B0604030504040204" pitchFamily="34" charset="-120"/>
                <a:ea typeface="微軟正黑體" panose="020B0604030504040204" pitchFamily="34" charset="-120"/>
              </a:rPr>
              <a:t>颗二代</a:t>
            </a:r>
            <a:r>
              <a:rPr lang="en-US" altLang="zh-CN" sz="900" dirty="0" smtClean="0">
                <a:latin typeface="微軟正黑體" panose="020B0604030504040204" pitchFamily="34" charset="-120"/>
                <a:ea typeface="微軟正黑體" panose="020B0604030504040204" pitchFamily="34" charset="-120"/>
              </a:rPr>
              <a:t>ARGB</a:t>
            </a:r>
            <a:r>
              <a:rPr lang="zh-CN" altLang="en-US" sz="900" dirty="0" smtClean="0">
                <a:latin typeface="微軟正黑體" panose="020B0604030504040204" pitchFamily="34" charset="-120"/>
                <a:ea typeface="微軟正黑體" panose="020B0604030504040204" pitchFamily="34" charset="-120"/>
              </a:rPr>
              <a:t>灯珠点缀于</a:t>
            </a:r>
            <a:r>
              <a:rPr lang="en-US" altLang="zh-CN" sz="900" dirty="0" smtClean="0">
                <a:latin typeface="微軟正黑體" panose="020B0604030504040204" pitchFamily="34" charset="-120"/>
                <a:ea typeface="微軟正黑體" panose="020B0604030504040204" pitchFamily="34" charset="-120"/>
              </a:rPr>
              <a:t>Hub</a:t>
            </a:r>
            <a:r>
              <a:rPr lang="zh-CN" altLang="en-US" sz="900" dirty="0" smtClean="0">
                <a:latin typeface="微軟正黑體" panose="020B0604030504040204" pitchFamily="34" charset="-120"/>
                <a:ea typeface="微軟正黑體" panose="020B0604030504040204" pitchFamily="34" charset="-120"/>
              </a:rPr>
              <a:t>中间</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可通过随附的二代</a:t>
            </a:r>
            <a:r>
              <a:rPr lang="en-US" altLang="zh-CN" sz="900" dirty="0" smtClean="0">
                <a:latin typeface="微軟正黑體" panose="020B0604030504040204" pitchFamily="34" charset="-120"/>
                <a:ea typeface="微軟正黑體" panose="020B0604030504040204" pitchFamily="34" charset="-120"/>
              </a:rPr>
              <a:t>ARGB</a:t>
            </a:r>
            <a:r>
              <a:rPr lang="zh-CN" altLang="en-US" sz="900" dirty="0" smtClean="0">
                <a:latin typeface="微軟正黑體" panose="020B0604030504040204" pitchFamily="34" charset="-120"/>
                <a:ea typeface="微軟正黑體" panose="020B0604030504040204" pitchFamily="34" charset="-120"/>
              </a:rPr>
              <a:t>控制器和自主研发的</a:t>
            </a:r>
            <a:r>
              <a:rPr lang="en-US" altLang="zh-CN" sz="900" dirty="0" smtClean="0">
                <a:latin typeface="微軟正黑體" panose="020B0604030504040204" pitchFamily="34" charset="-120"/>
                <a:ea typeface="微軟正黑體" panose="020B0604030504040204" pitchFamily="34" charset="-120"/>
              </a:rPr>
              <a:t>Master Plus+</a:t>
            </a:r>
            <a:r>
              <a:rPr lang="zh-CN" altLang="en-US" sz="900" dirty="0" smtClean="0">
                <a:latin typeface="微軟正黑體" panose="020B0604030504040204" pitchFamily="34" charset="-120"/>
                <a:ea typeface="微軟正黑體" panose="020B0604030504040204" pitchFamily="34" charset="-120"/>
              </a:rPr>
              <a:t>软件对每颗灯珠进行自由定制</a:t>
            </a:r>
            <a:r>
              <a:rPr lang="en-US" altLang="zh-CN" sz="900" dirty="0" smtClean="0">
                <a:latin typeface="微軟正黑體" panose="020B0604030504040204" pitchFamily="34" charset="-120"/>
                <a:ea typeface="微軟正黑體" panose="020B0604030504040204" pitchFamily="34" charset="-120"/>
              </a:rPr>
              <a:t>. </a:t>
            </a:r>
            <a:endParaRPr lang="en-US" altLang="zh-CN" sz="100" dirty="0">
              <a:latin typeface="微軟正黑體" panose="020B0604030504040204" pitchFamily="34" charset="-120"/>
              <a:ea typeface="微軟正黑體" panose="020B0604030504040204" pitchFamily="34" charset="-120"/>
              <a:cs typeface="Teko" panose="02000000000000000000" pitchFamily="2" charset="0"/>
            </a:endParaRPr>
          </a:p>
        </p:txBody>
      </p:sp>
      <p:sp>
        <p:nvSpPr>
          <p:cNvPr id="4" name="矩形 3"/>
          <p:cNvSpPr/>
          <p:nvPr/>
        </p:nvSpPr>
        <p:spPr>
          <a:xfrm>
            <a:off x="417839" y="3000131"/>
            <a:ext cx="3778250" cy="1071447"/>
          </a:xfrm>
          <a:prstGeom prst="rect">
            <a:avLst/>
          </a:prstGeom>
        </p:spPr>
        <p:txBody>
          <a:bodyPr>
            <a:spAutoFit/>
          </a:bodyPr>
          <a:lstStyle/>
          <a:p>
            <a:pPr>
              <a:lnSpc>
                <a:spcPts val="3830"/>
              </a:lnSpc>
            </a:pPr>
            <a:r>
              <a:rPr lang="zh-CN" altLang="en-US"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炎神</a:t>
            </a:r>
            <a:r>
              <a:rPr lang="en-US" altLang="zh-CN"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P360 </a:t>
            </a:r>
          </a:p>
          <a:p>
            <a:pPr>
              <a:lnSpc>
                <a:spcPts val="3830"/>
              </a:lnSpc>
            </a:pPr>
            <a:r>
              <a:rPr lang="en-US" altLang="zh-CN"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30</a:t>
            </a:r>
            <a:r>
              <a:rPr lang="zh-CN" altLang="en-US" sz="3600" spc="-100" dirty="0" smtClean="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rPr>
              <a:t>周年纪念版</a:t>
            </a:r>
            <a:endParaRPr lang="en-US" altLang="zh-TW" sz="3600" spc="-100" dirty="0">
              <a:solidFill>
                <a:srgbClr val="63C2C4"/>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23" name="TextBox 21"/>
          <p:cNvSpPr txBox="1">
            <a:spLocks noChangeArrowheads="1"/>
          </p:cNvSpPr>
          <p:nvPr/>
        </p:nvSpPr>
        <p:spPr bwMode="auto">
          <a:xfrm>
            <a:off x="5066324" y="6589640"/>
            <a:ext cx="223021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rPr>
              <a:t>新型加厚高密度弓字型鳍片设计的水排</a:t>
            </a:r>
            <a:r>
              <a:rPr lang="en-US" altLang="zh-CN" sz="900" dirty="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散热面积较前代提升约</a:t>
            </a:r>
            <a:r>
              <a:rPr lang="en-US" altLang="zh-CN" sz="900" dirty="0">
                <a:latin typeface="微軟正黑體" panose="020B0604030504040204" pitchFamily="34" charset="-120"/>
                <a:ea typeface="微軟正黑體" panose="020B0604030504040204" pitchFamily="34" charset="-120"/>
              </a:rPr>
              <a:t>25%,</a:t>
            </a:r>
            <a:r>
              <a:rPr lang="zh-CN" altLang="en-US" sz="900" dirty="0">
                <a:latin typeface="微軟正黑體" panose="020B0604030504040204" pitchFamily="34" charset="-120"/>
                <a:ea typeface="微軟正黑體" panose="020B0604030504040204" pitchFamily="34" charset="-120"/>
              </a:rPr>
              <a:t>为空气流动提供更多空间</a:t>
            </a:r>
            <a:r>
              <a:rPr lang="en-US" altLang="zh-CN" sz="900" dirty="0">
                <a:latin typeface="微軟正黑體" panose="020B0604030504040204" pitchFamily="34" charset="-120"/>
                <a:ea typeface="微軟正黑體" panose="020B0604030504040204" pitchFamily="34" charset="-120"/>
              </a:rPr>
              <a:t>.</a:t>
            </a:r>
            <a:endParaRPr lang="zh-CN" altLang="en-US" sz="900" dirty="0">
              <a:latin typeface="微軟正黑體" panose="020B0604030504040204" pitchFamily="34" charset="-120"/>
              <a:ea typeface="微軟正黑體" panose="020B0604030504040204" pitchFamily="34" charset="-120"/>
            </a:endParaRPr>
          </a:p>
        </p:txBody>
      </p:sp>
      <p:sp>
        <p:nvSpPr>
          <p:cNvPr id="24" name="TextBox 23"/>
          <p:cNvSpPr txBox="1">
            <a:spLocks noChangeArrowheads="1"/>
          </p:cNvSpPr>
          <p:nvPr/>
        </p:nvSpPr>
        <p:spPr bwMode="auto">
          <a:xfrm>
            <a:off x="5255659" y="6270081"/>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加厚高密度水排</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nvGrpSpPr>
          <p:cNvPr id="29" name="群組 28"/>
          <p:cNvGrpSpPr/>
          <p:nvPr/>
        </p:nvGrpSpPr>
        <p:grpSpPr>
          <a:xfrm>
            <a:off x="825335" y="6641756"/>
            <a:ext cx="2323908" cy="2170380"/>
            <a:chOff x="433752" y="6982026"/>
            <a:chExt cx="2522472" cy="2355826"/>
          </a:xfrm>
        </p:grpSpPr>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28571" t="17179" r="28877" b="24538"/>
            <a:stretch/>
          </p:blipFill>
          <p:spPr>
            <a:xfrm>
              <a:off x="537082" y="7301055"/>
              <a:ext cx="2376264" cy="2036797"/>
            </a:xfrm>
            <a:prstGeom prst="rect">
              <a:avLst/>
            </a:prstGeom>
          </p:spPr>
        </p:pic>
        <p:sp>
          <p:nvSpPr>
            <p:cNvPr id="7" name="矩形 6"/>
            <p:cNvSpPr/>
            <p:nvPr/>
          </p:nvSpPr>
          <p:spPr>
            <a:xfrm rot="20444096">
              <a:off x="433752" y="6982026"/>
              <a:ext cx="2522472" cy="2293437"/>
            </a:xfrm>
            <a:prstGeom prst="rect">
              <a:avLst/>
            </a:prstGeom>
            <a:gradFill flip="none" rotWithShape="1">
              <a:gsLst>
                <a:gs pos="1333">
                  <a:schemeClr val="accent1">
                    <a:lumMod val="5000"/>
                    <a:lumOff val="95000"/>
                    <a:alpha val="0"/>
                  </a:schemeClr>
                </a:gs>
                <a:gs pos="58000">
                  <a:schemeClr val="accent1">
                    <a:lumMod val="5000"/>
                    <a:lumOff val="95000"/>
                    <a:alpha val="50000"/>
                  </a:schemeClr>
                </a:gs>
                <a:gs pos="91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圖片 13"/>
            <p:cNvPicPr>
              <a:picLocks noChangeAspect="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46161"/>
            <a:stretch/>
          </p:blipFill>
          <p:spPr>
            <a:xfrm rot="184063">
              <a:off x="1160534" y="8005073"/>
              <a:ext cx="815205" cy="792088"/>
            </a:xfrm>
            <a:prstGeom prst="rect">
              <a:avLst/>
            </a:prstGeom>
            <a:effectLst>
              <a:softEdge rad="177800"/>
            </a:effectLst>
          </p:spPr>
        </p:pic>
        <p:pic>
          <p:nvPicPr>
            <p:cNvPr id="26" name="圖片 25"/>
            <p:cNvPicPr>
              <a:picLocks noChangeAspect="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46161"/>
            <a:stretch/>
          </p:blipFill>
          <p:spPr>
            <a:xfrm rot="10800000">
              <a:off x="1896885" y="7905529"/>
              <a:ext cx="815205" cy="792088"/>
            </a:xfrm>
            <a:prstGeom prst="rect">
              <a:avLst/>
            </a:prstGeom>
            <a:effectLst>
              <a:softEdge rad="177800"/>
            </a:effectLst>
          </p:spPr>
        </p:pic>
      </p:grpSp>
      <p:sp>
        <p:nvSpPr>
          <p:cNvPr id="35" name="TextBox 21"/>
          <p:cNvSpPr txBox="1">
            <a:spLocks noChangeArrowheads="1"/>
          </p:cNvSpPr>
          <p:nvPr/>
        </p:nvSpPr>
        <p:spPr bwMode="auto">
          <a:xfrm>
            <a:off x="3382314" y="7689591"/>
            <a:ext cx="3911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rPr>
              <a:t>水泵内部使用陶瓷轴承叶轮的高速电机可平衡进出散热器的水流道</a:t>
            </a:r>
            <a:r>
              <a:rPr lang="en-US" altLang="zh-CN" sz="900" dirty="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有效减少运转过程中产生的噪音</a:t>
            </a:r>
            <a:r>
              <a:rPr lang="en-US" altLang="zh-CN" sz="900" dirty="0">
                <a:latin typeface="微軟正黑體" panose="020B0604030504040204" pitchFamily="34" charset="-120"/>
                <a:ea typeface="微軟正黑體" panose="020B0604030504040204" pitchFamily="34" charset="-120"/>
              </a:rPr>
              <a:t>, </a:t>
            </a:r>
            <a:r>
              <a:rPr lang="zh-CN" altLang="en-US" sz="900" dirty="0">
                <a:latin typeface="微軟正黑體" panose="020B0604030504040204" pitchFamily="34" charset="-120"/>
                <a:ea typeface="微軟正黑體" panose="020B0604030504040204" pitchFamily="34" charset="-120"/>
              </a:rPr>
              <a:t>从而实现最高的热交换效率</a:t>
            </a:r>
            <a:r>
              <a:rPr lang="en-US" altLang="zh-CN" sz="900" dirty="0">
                <a:latin typeface="微軟正黑體" panose="020B0604030504040204" pitchFamily="34" charset="-120"/>
                <a:ea typeface="微軟正黑體" panose="020B0604030504040204" pitchFamily="34" charset="-120"/>
              </a:rPr>
              <a:t>.</a:t>
            </a:r>
            <a:endParaRPr lang="en-US" altLang="en-US" sz="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6" name="TextBox 23"/>
          <p:cNvSpPr txBox="1">
            <a:spLocks noChangeArrowheads="1"/>
          </p:cNvSpPr>
          <p:nvPr/>
        </p:nvSpPr>
        <p:spPr bwMode="auto">
          <a:xfrm>
            <a:off x="2662512" y="7336475"/>
            <a:ext cx="43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极佳的热交换效率</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pSp>
        <p:nvGrpSpPr>
          <p:cNvPr id="6" name="群組 5"/>
          <p:cNvGrpSpPr/>
          <p:nvPr/>
        </p:nvGrpSpPr>
        <p:grpSpPr>
          <a:xfrm>
            <a:off x="453773" y="6270081"/>
            <a:ext cx="2894810" cy="943311"/>
            <a:chOff x="409132" y="6270081"/>
            <a:chExt cx="2086063" cy="943311"/>
          </a:xfrm>
        </p:grpSpPr>
        <p:sp>
          <p:nvSpPr>
            <p:cNvPr id="70" name="TextBox 23"/>
            <p:cNvSpPr txBox="1">
              <a:spLocks noChangeArrowheads="1"/>
            </p:cNvSpPr>
            <p:nvPr/>
          </p:nvSpPr>
          <p:spPr bwMode="auto">
            <a:xfrm>
              <a:off x="472593" y="6270081"/>
              <a:ext cx="19129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全新双腔体水头设计</a:t>
              </a:r>
              <a:endParaRPr lang="en-US" altLang="zh-CN"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sp>
          <p:nvSpPr>
            <p:cNvPr id="69" name="TextBox 21"/>
            <p:cNvSpPr txBox="1">
              <a:spLocks noChangeArrowheads="1"/>
            </p:cNvSpPr>
            <p:nvPr/>
          </p:nvSpPr>
          <p:spPr bwMode="auto">
            <a:xfrm>
              <a:off x="409132" y="6567061"/>
              <a:ext cx="20860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相较于普通水冷头</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系统流量提升近</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34%,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水泵本身的最大噪音不超过</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15dBA,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实现了水泵内部冷热水分层流动</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 </a:t>
              </a:r>
              <a:r>
                <a:rPr lang="zh-CN" altLang="en-US" sz="900" dirty="0">
                  <a:latin typeface="微軟正黑體" panose="020B0604030504040204" pitchFamily="34" charset="-120"/>
                  <a:ea typeface="微軟正黑體" panose="020B0604030504040204" pitchFamily="34" charset="-120"/>
                  <a:cs typeface="Teko" panose="02000000000000000000" pitchFamily="2" charset="0"/>
                </a:rPr>
                <a:t>进一步提高了散热效率和水冷头使用寿命</a:t>
              </a:r>
              <a:r>
                <a:rPr lang="en-US" altLang="zh-CN" sz="900" dirty="0">
                  <a:latin typeface="微軟正黑體" panose="020B0604030504040204" pitchFamily="34" charset="-120"/>
                  <a:ea typeface="微軟正黑體" panose="020B0604030504040204" pitchFamily="34" charset="-120"/>
                  <a:cs typeface="Teko" panose="02000000000000000000" pitchFamily="2" charset="0"/>
                </a:rPr>
                <a:t>.</a:t>
              </a:r>
              <a:endParaRPr lang="en-US" altLang="zh-CN" sz="900" dirty="0">
                <a:latin typeface="微軟正黑體" panose="020B0604030504040204" pitchFamily="34" charset="-120"/>
                <a:ea typeface="微軟正黑體" panose="020B0604030504040204" pitchFamily="34" charset="-120"/>
              </a:endParaRPr>
            </a:p>
            <a:p>
              <a:pPr algn="ctr"/>
              <a:endParaRPr lang="en-US" altLang="zh-CN" sz="900" dirty="0">
                <a:latin typeface="Noto Sans" panose="020B0604020202020204" charset="0"/>
                <a:ea typeface="Noto Sans" panose="020B0604020202020204" charset="0"/>
              </a:endParaRPr>
            </a:p>
          </p:txBody>
        </p:sp>
      </p:grpSp>
      <p:sp>
        <p:nvSpPr>
          <p:cNvPr id="40" name="TextBox 21"/>
          <p:cNvSpPr txBox="1">
            <a:spLocks noChangeArrowheads="1"/>
          </p:cNvSpPr>
          <p:nvPr/>
        </p:nvSpPr>
        <p:spPr bwMode="auto">
          <a:xfrm>
            <a:off x="684287" y="9509304"/>
            <a:ext cx="3662424"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a:latin typeface="微軟正黑體" panose="020B0604030504040204" pitchFamily="34" charset="-120"/>
                <a:ea typeface="微軟正黑體" panose="020B0604030504040204" pitchFamily="34" charset="-120"/>
              </a:rPr>
              <a:t>精密设计的超薄鳍片能形成更多水冷液微通道</a:t>
            </a:r>
            <a:r>
              <a:rPr lang="en-US" altLang="zh-CN" sz="900" dirty="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提高换热效率</a:t>
            </a:r>
            <a:r>
              <a:rPr lang="en-US" altLang="zh-CN" sz="900" dirty="0">
                <a:latin typeface="微軟正黑體" panose="020B0604030504040204" pitchFamily="34" charset="-120"/>
                <a:ea typeface="微軟正黑體" panose="020B0604030504040204" pitchFamily="34" charset="-120"/>
              </a:rPr>
              <a:t>, </a:t>
            </a:r>
            <a:r>
              <a:rPr lang="zh-CN" altLang="en-US" sz="900" dirty="0">
                <a:latin typeface="微軟正黑體" panose="020B0604030504040204" pitchFamily="34" charset="-120"/>
                <a:ea typeface="微軟正黑體" panose="020B0604030504040204" pitchFamily="34" charset="-120"/>
              </a:rPr>
              <a:t>尺寸高达</a:t>
            </a:r>
            <a:r>
              <a:rPr lang="en-US" altLang="zh-CN" sz="900" dirty="0">
                <a:latin typeface="微軟正黑體" panose="020B0604030504040204" pitchFamily="34" charset="-120"/>
                <a:ea typeface="微軟正黑體" panose="020B0604030504040204" pitchFamily="34" charset="-120"/>
              </a:rPr>
              <a:t>62x56mm</a:t>
            </a:r>
            <a:r>
              <a:rPr lang="zh-CN" altLang="en-US" sz="900" dirty="0">
                <a:latin typeface="微軟正黑體" panose="020B0604030504040204" pitchFamily="34" charset="-120"/>
                <a:ea typeface="微軟正黑體" panose="020B0604030504040204" pitchFamily="34" charset="-120"/>
              </a:rPr>
              <a:t>的铜底面积更能匹配</a:t>
            </a:r>
            <a:r>
              <a:rPr lang="en-US" altLang="zh-CN" sz="900" dirty="0">
                <a:latin typeface="微軟正黑體" panose="020B0604030504040204" pitchFamily="34" charset="-120"/>
                <a:ea typeface="微軟正黑體" panose="020B0604030504040204" pitchFamily="34" charset="-120"/>
              </a:rPr>
              <a:t>Intel 12</a:t>
            </a:r>
            <a:r>
              <a:rPr lang="zh-CN" altLang="en-US" sz="900" dirty="0">
                <a:latin typeface="微軟正黑體" panose="020B0604030504040204" pitchFamily="34" charset="-120"/>
                <a:ea typeface="微軟正黑體" panose="020B0604030504040204" pitchFamily="34" charset="-120"/>
              </a:rPr>
              <a:t>代</a:t>
            </a:r>
            <a:r>
              <a:rPr lang="en-US" altLang="zh-CN" sz="900" dirty="0">
                <a:latin typeface="微軟正黑體" panose="020B0604030504040204" pitchFamily="34" charset="-120"/>
                <a:ea typeface="微軟正黑體" panose="020B0604030504040204" pitchFamily="34" charset="-120"/>
              </a:rPr>
              <a:t>CPU</a:t>
            </a:r>
            <a:r>
              <a:rPr lang="zh-CN" altLang="en-US" sz="900" dirty="0">
                <a:latin typeface="微軟正黑體" panose="020B0604030504040204" pitchFamily="34" charset="-120"/>
                <a:ea typeface="微軟正黑體" panose="020B0604030504040204" pitchFamily="34" charset="-120"/>
              </a:rPr>
              <a:t>变大的顶盖</a:t>
            </a:r>
            <a:r>
              <a:rPr lang="en-US" altLang="zh-CN" sz="900" dirty="0">
                <a:latin typeface="微軟正黑體" panose="020B0604030504040204" pitchFamily="34" charset="-120"/>
                <a:ea typeface="微軟正黑體" panose="020B0604030504040204" pitchFamily="34" charset="-120"/>
              </a:rPr>
              <a:t>, </a:t>
            </a:r>
            <a:r>
              <a:rPr lang="zh-CN" altLang="en-US" sz="900" dirty="0">
                <a:latin typeface="微軟正黑體" panose="020B0604030504040204" pitchFamily="34" charset="-120"/>
                <a:ea typeface="微軟正黑體" panose="020B0604030504040204" pitchFamily="34" charset="-120"/>
              </a:rPr>
              <a:t>接触更充分</a:t>
            </a:r>
            <a:r>
              <a:rPr lang="en-US" altLang="zh-CN" sz="900" dirty="0">
                <a:latin typeface="微軟正黑體" panose="020B0604030504040204" pitchFamily="34" charset="-120"/>
                <a:ea typeface="微軟正黑體" panose="020B0604030504040204" pitchFamily="34" charset="-120"/>
              </a:rPr>
              <a:t>,</a:t>
            </a:r>
            <a:r>
              <a:rPr lang="zh-CN" altLang="en-US" sz="900" dirty="0">
                <a:latin typeface="微軟正黑體" panose="020B0604030504040204" pitchFamily="34" charset="-120"/>
                <a:ea typeface="微軟正黑體" panose="020B0604030504040204" pitchFamily="34" charset="-120"/>
              </a:rPr>
              <a:t>导热更均匀</a:t>
            </a:r>
            <a:r>
              <a:rPr lang="en-US" altLang="zh-CN" sz="900" dirty="0">
                <a:latin typeface="微軟正黑體" panose="020B0604030504040204" pitchFamily="34" charset="-120"/>
                <a:ea typeface="微軟正黑體" panose="020B0604030504040204" pitchFamily="34" charset="-120"/>
              </a:rPr>
              <a:t>.</a:t>
            </a:r>
            <a:endParaRPr lang="zh-CN" altLang="en-US" sz="900" dirty="0">
              <a:latin typeface="微軟正黑體" panose="020B0604030504040204" pitchFamily="34" charset="-120"/>
              <a:ea typeface="微軟正黑體" panose="020B0604030504040204" pitchFamily="34" charset="-120"/>
            </a:endParaRPr>
          </a:p>
        </p:txBody>
      </p:sp>
      <p:sp>
        <p:nvSpPr>
          <p:cNvPr id="41" name="TextBox 23"/>
          <p:cNvSpPr txBox="1">
            <a:spLocks noChangeArrowheads="1"/>
          </p:cNvSpPr>
          <p:nvPr/>
        </p:nvSpPr>
        <p:spPr bwMode="auto">
          <a:xfrm>
            <a:off x="332907" y="9138840"/>
            <a:ext cx="43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卓越的热传导性能</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11" name="圖片 10"/>
          <p:cNvPicPr>
            <a:picLocks noChangeAspect="1"/>
          </p:cNvPicPr>
          <p:nvPr/>
        </p:nvPicPr>
        <p:blipFill rotWithShape="1">
          <a:blip r:embed="rId6" cstate="print">
            <a:extLst>
              <a:ext uri="{28A0092B-C50C-407E-A947-70E740481C1C}">
                <a14:useLocalDpi xmlns:a14="http://schemas.microsoft.com/office/drawing/2010/main" val="0"/>
              </a:ext>
            </a:extLst>
          </a:blip>
          <a:srcRect l="24111" t="31465" r="35385" b="35430"/>
          <a:stretch/>
        </p:blipFill>
        <p:spPr>
          <a:xfrm>
            <a:off x="5178932" y="4940392"/>
            <a:ext cx="2004639" cy="1240967"/>
          </a:xfrm>
          <a:prstGeom prst="rect">
            <a:avLst/>
          </a:prstGeom>
        </p:spPr>
      </p:pic>
      <p:pic>
        <p:nvPicPr>
          <p:cNvPr id="10" name="圖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907" y="5051478"/>
            <a:ext cx="2295991" cy="1290598"/>
          </a:xfrm>
          <a:prstGeom prst="rect">
            <a:avLst/>
          </a:prstGeom>
        </p:spPr>
      </p:pic>
      <p:pic>
        <p:nvPicPr>
          <p:cNvPr id="22" name="圖片 21"/>
          <p:cNvPicPr>
            <a:picLocks noChangeAspect="1"/>
          </p:cNvPicPr>
          <p:nvPr/>
        </p:nvPicPr>
        <p:blipFill rotWithShape="1">
          <a:blip r:embed="rId8">
            <a:extLst>
              <a:ext uri="{28A0092B-C50C-407E-A947-70E740481C1C}">
                <a14:useLocalDpi xmlns:a14="http://schemas.microsoft.com/office/drawing/2010/main" val="0"/>
              </a:ext>
            </a:extLst>
          </a:blip>
          <a:srcRect t="25053" b="21363"/>
          <a:stretch/>
        </p:blipFill>
        <p:spPr>
          <a:xfrm>
            <a:off x="453774" y="976974"/>
            <a:ext cx="3254849" cy="1744055"/>
          </a:xfrm>
          <a:prstGeom prst="rect">
            <a:avLst/>
          </a:prstGeom>
        </p:spPr>
      </p:pic>
    </p:spTree>
    <p:extLst>
      <p:ext uri="{BB962C8B-B14F-4D97-AF65-F5344CB8AC3E}">
        <p14:creationId xmlns:p14="http://schemas.microsoft.com/office/powerpoint/2010/main" val="131640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8"/>
          <p:cNvGraphicFramePr>
            <a:graphicFrameLocks noGrp="1"/>
          </p:cNvGraphicFramePr>
          <p:nvPr>
            <p:extLst>
              <p:ext uri="{D42A27DB-BD31-4B8C-83A1-F6EECF244321}">
                <p14:modId xmlns:p14="http://schemas.microsoft.com/office/powerpoint/2010/main" val="3810415533"/>
              </p:ext>
            </p:extLst>
          </p:nvPr>
        </p:nvGraphicFramePr>
        <p:xfrm>
          <a:off x="499572" y="3978681"/>
          <a:ext cx="6594392" cy="1151995"/>
        </p:xfrm>
        <a:graphic>
          <a:graphicData uri="http://schemas.openxmlformats.org/drawingml/2006/table">
            <a:tbl>
              <a:tblPr bandRow="1">
                <a:tableStyleId>{073A0DAA-6AF3-43AB-8588-CEC1D06C72B9}</a:tableStyleId>
              </a:tblPr>
              <a:tblGrid>
                <a:gridCol w="205788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2"/>
                    </a:ext>
                  </a:extLst>
                </a:gridCol>
              </a:tblGrid>
              <a:tr h="230399">
                <a:tc>
                  <a:txBody>
                    <a:bodyPr/>
                    <a:lstStyle/>
                    <a:p>
                      <a:pPr>
                        <a:lnSpc>
                          <a:spcPct val="100000"/>
                        </a:lnSpc>
                        <a:spcAft>
                          <a:spcPts val="0"/>
                        </a:spcAft>
                      </a:pPr>
                      <a:r>
                        <a:rPr lang="zh-CN" altLang="en-US" sz="800" b="0" kern="0" dirty="0" smtClean="0">
                          <a:solidFill>
                            <a:schemeClr val="tx2"/>
                          </a:solidFill>
                          <a:effectLst/>
                          <a:latin typeface="微軟正黑體" panose="020B0604030504040204" pitchFamily="34" charset="-120"/>
                          <a:ea typeface="微軟正黑體" panose="020B0604030504040204" pitchFamily="34" charset="-120"/>
                          <a:cs typeface="+mn-cs"/>
                        </a:rPr>
                        <a:t>产品名称</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炎神</a:t>
                      </a:r>
                      <a:r>
                        <a:rPr lang="en-US" altLang="zh-CN"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P360 30</a:t>
                      </a: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周年纪念版</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0"/>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产品型号</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TW"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MLY-D36M-A23PZ-30</a:t>
                      </a:r>
                      <a:endParaRPr lang="en-US"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1"/>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外观颜色</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黑色</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2"/>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内存兼容性</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a:lnSpc>
                          <a:spcPct val="100000"/>
                        </a:lnSpc>
                        <a:spcAft>
                          <a:spcPts val="0"/>
                        </a:spcAft>
                      </a:pPr>
                      <a:r>
                        <a:rPr lang="en-US" alt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N/A</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extLst>
                  <a:ext uri="{0D108BD9-81ED-4DB2-BD59-A6C34878D82A}">
                    <a16:rowId xmlns:a16="http://schemas.microsoft.com/office/drawing/2014/main" val="10006"/>
                  </a:ext>
                </a:extLst>
              </a:tr>
              <a:tr h="230399">
                <a:tc>
                  <a:txBody>
                    <a:bodyPr/>
                    <a:lstStyle/>
                    <a:p>
                      <a:pPr>
                        <a:lnSpc>
                          <a:spcPct val="100000"/>
                        </a:lnSpc>
                        <a:spcAft>
                          <a:spcPts val="0"/>
                        </a:spcAft>
                      </a:pP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质保</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a:lnSpc>
                          <a:spcPct val="100000"/>
                        </a:lnSpc>
                        <a:spcAft>
                          <a:spcPts val="0"/>
                        </a:spcAft>
                      </a:pPr>
                      <a:r>
                        <a:rPr lang="en-US" alt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5 </a:t>
                      </a:r>
                      <a:r>
                        <a:rPr lang="zh-CN" altLang="en-US" sz="800" b="0" kern="100" dirty="0" smtClean="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rPr>
                        <a:t>年</a:t>
                      </a:r>
                      <a:endParaRPr lang="zh-TW" sz="800" b="0" kern="100" dirty="0">
                        <a:solidFill>
                          <a:schemeClr val="tx2"/>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24"/>
                  </a:ext>
                </a:extLst>
              </a:tr>
            </a:tbl>
          </a:graphicData>
        </a:graphic>
      </p:graphicFrame>
      <p:pic>
        <p:nvPicPr>
          <p:cNvPr id="2" name="Picture 5" descr="E:\Shao_Lee\++\Thermal\7.OTHERS\product sheet\未命名-1-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10" y="3644451"/>
            <a:ext cx="2163762" cy="328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Shao_Lee\++\Thermal\7.OTHERS\product sheet\未命名-1-0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572" y="8100300"/>
            <a:ext cx="2163762" cy="328612"/>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472867" y="2175845"/>
            <a:ext cx="6270922" cy="1446550"/>
          </a:xfrm>
          <a:prstGeom prst="rect">
            <a:avLst/>
          </a:prstGeom>
          <a:noFill/>
        </p:spPr>
        <p:txBody>
          <a:bodyPr wrap="square" rtlCol="0">
            <a:spAutoFit/>
          </a:bodyPr>
          <a:lstStyle/>
          <a:p>
            <a:r>
              <a:rPr lang="zh-CN" altLang="en-US" sz="800" b="1" dirty="0">
                <a:solidFill>
                  <a:schemeClr val="bg1"/>
                </a:solidFill>
                <a:latin typeface="微軟正黑體" panose="020B0604030504040204" pitchFamily="34" charset="-120"/>
                <a:ea typeface="微軟正黑體" panose="020B0604030504040204" pitchFamily="34" charset="-120"/>
              </a:rPr>
              <a:t>莫比乌斯</a:t>
            </a:r>
            <a:r>
              <a:rPr lang="en-US" altLang="zh-CN" sz="800" b="1" dirty="0" smtClean="0">
                <a:solidFill>
                  <a:schemeClr val="bg1"/>
                </a:solidFill>
                <a:latin typeface="微軟正黑體" panose="020B0604030504040204" pitchFamily="34" charset="-120"/>
                <a:ea typeface="微軟正黑體" panose="020B0604030504040204" pitchFamily="34" charset="-120"/>
              </a:rPr>
              <a:t> </a:t>
            </a:r>
            <a:r>
              <a:rPr lang="en-US" altLang="zh-CN" sz="800" b="1" dirty="0">
                <a:solidFill>
                  <a:schemeClr val="bg1"/>
                </a:solidFill>
                <a:latin typeface="微軟正黑體" panose="020B0604030504040204" pitchFamily="34" charset="-120"/>
                <a:ea typeface="微軟正黑體" panose="020B0604030504040204" pitchFamily="34" charset="-120"/>
              </a:rPr>
              <a:t>120P ARGB </a:t>
            </a:r>
            <a:r>
              <a:rPr lang="en-US" altLang="zh-CN" sz="800" b="1" dirty="0" smtClean="0">
                <a:solidFill>
                  <a:schemeClr val="bg1"/>
                </a:solidFill>
                <a:latin typeface="微軟正黑體" panose="020B0604030504040204" pitchFamily="34" charset="-120"/>
                <a:ea typeface="微軟正黑體" panose="020B0604030504040204" pitchFamily="34" charset="-120"/>
              </a:rPr>
              <a:t>30</a:t>
            </a:r>
            <a:r>
              <a:rPr lang="zh-CN" altLang="en-US" sz="800" b="1" dirty="0" smtClean="0">
                <a:solidFill>
                  <a:schemeClr val="bg1"/>
                </a:solidFill>
                <a:latin typeface="微軟正黑體" panose="020B0604030504040204" pitchFamily="34" charset="-120"/>
                <a:ea typeface="微軟正黑體" panose="020B0604030504040204" pitchFamily="34" charset="-120"/>
              </a:rPr>
              <a:t>周年纪念版</a:t>
            </a:r>
            <a:r>
              <a:rPr lang="en-US" altLang="zh-CN" sz="8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环状连叶扇的创新设计</a:t>
            </a:r>
            <a:r>
              <a:rPr lang="zh-CN" altLang="en-US" sz="800" dirty="0" smtClean="0">
                <a:solidFill>
                  <a:schemeClr val="bg1"/>
                </a:solidFill>
                <a:latin typeface="微軟正黑體" panose="020B0604030504040204" pitchFamily="34" charset="-120"/>
                <a:ea typeface="微軟正黑體" panose="020B0604030504040204" pitchFamily="34" charset="-120"/>
              </a:rPr>
              <a:t>旨在</a:t>
            </a:r>
            <a:r>
              <a:rPr lang="zh-CN" altLang="en-US" sz="800" dirty="0">
                <a:solidFill>
                  <a:schemeClr val="bg1"/>
                </a:solidFill>
                <a:latin typeface="微軟正黑體" panose="020B0604030504040204" pitchFamily="34" charset="-120"/>
                <a:ea typeface="微軟正黑體" panose="020B0604030504040204" pitchFamily="34" charset="-120"/>
              </a:rPr>
              <a:t>实现整机安静运行和</a:t>
            </a:r>
            <a:r>
              <a:rPr lang="zh-CN" altLang="en-US" sz="800" dirty="0" smtClean="0">
                <a:solidFill>
                  <a:schemeClr val="bg1"/>
                </a:solidFill>
                <a:latin typeface="微軟正黑體" panose="020B0604030504040204" pitchFamily="34" charset="-120"/>
                <a:ea typeface="微軟正黑體" panose="020B0604030504040204" pitchFamily="34" charset="-120"/>
              </a:rPr>
              <a:t>卓越散</a:t>
            </a:r>
            <a:r>
              <a:rPr lang="zh-CN" altLang="en-US" sz="800" dirty="0">
                <a:solidFill>
                  <a:schemeClr val="bg1"/>
                </a:solidFill>
                <a:latin typeface="微軟正黑體" panose="020B0604030504040204" pitchFamily="34" charset="-120"/>
                <a:ea typeface="微軟正黑體" panose="020B0604030504040204" pitchFamily="34" charset="-120"/>
              </a:rPr>
              <a:t>热能力的完美平衡</a:t>
            </a:r>
            <a:r>
              <a:rPr lang="en-US" altLang="zh-CN" sz="800" dirty="0">
                <a:solidFill>
                  <a:schemeClr val="bg1"/>
                </a:solidFill>
                <a:latin typeface="微軟正黑體" panose="020B0604030504040204" pitchFamily="34" charset="-120"/>
                <a:ea typeface="微軟正黑體" panose="020B0604030504040204" pitchFamily="34" charset="-120"/>
              </a:rPr>
              <a:t>, </a:t>
            </a:r>
            <a:r>
              <a:rPr lang="zh-CN" altLang="en-US" sz="800" dirty="0">
                <a:solidFill>
                  <a:schemeClr val="bg1"/>
                </a:solidFill>
                <a:latin typeface="微軟正黑體" panose="020B0604030504040204" pitchFamily="34" charset="-120"/>
                <a:ea typeface="微軟正黑體" panose="020B0604030504040204" pitchFamily="34" charset="-120"/>
              </a:rPr>
              <a:t>外观搭配了独特的颜色和周年徽标做点缀</a:t>
            </a:r>
            <a:r>
              <a:rPr lang="en-US" altLang="zh-CN" sz="800" dirty="0">
                <a:solidFill>
                  <a:schemeClr val="bg1"/>
                </a:solidFill>
                <a:latin typeface="微軟正黑體" panose="020B0604030504040204" pitchFamily="34" charset="-120"/>
                <a:ea typeface="微軟正黑體" panose="020B0604030504040204" pitchFamily="34" charset="-120"/>
              </a:rPr>
              <a:t>. </a:t>
            </a:r>
            <a:endParaRPr lang="en-US" altLang="zh-CN" sz="800" dirty="0" smtClean="0">
              <a:solidFill>
                <a:schemeClr val="bg1"/>
              </a:solidFill>
              <a:latin typeface="微軟正黑體" panose="020B0604030504040204" pitchFamily="34" charset="-120"/>
              <a:ea typeface="微軟正黑體" panose="020B0604030504040204" pitchFamily="34" charset="-120"/>
            </a:endParaRPr>
          </a:p>
          <a:p>
            <a:endParaRPr lang="en-US" altLang="zh-CN"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全新双腔体水头设</a:t>
            </a:r>
            <a:r>
              <a:rPr lang="zh-CN" altLang="en-US" sz="8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计</a:t>
            </a:r>
            <a:r>
              <a:rPr lang="en-US" altLang="zh-CN" sz="8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相较于普通水冷头</a:t>
            </a:r>
            <a:r>
              <a:rPr lang="en-US" altLang="zh-CN"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 </a:t>
            </a:r>
            <a:r>
              <a:rPr lang="zh-CN" altLang="en-US"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系统流量提升近</a:t>
            </a:r>
            <a:r>
              <a:rPr lang="en-US" altLang="zh-CN"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34%, </a:t>
            </a:r>
            <a:r>
              <a:rPr lang="zh-CN" altLang="en-US"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水泵本身的最大噪音不超过</a:t>
            </a:r>
            <a:r>
              <a:rPr lang="en-US" altLang="zh-CN"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15dBA, </a:t>
            </a:r>
            <a:r>
              <a:rPr lang="zh-CN" altLang="en-US"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实现了水泵内部冷热水分层流动</a:t>
            </a:r>
            <a:r>
              <a:rPr lang="en-US" altLang="zh-CN"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 </a:t>
            </a:r>
            <a:r>
              <a:rPr lang="zh-CN" altLang="en-US"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进一步提高了散热效率和水冷头使用寿命</a:t>
            </a:r>
            <a:r>
              <a:rPr lang="en-US" altLang="zh-CN" sz="800" dirty="0">
                <a:solidFill>
                  <a:schemeClr val="bg1"/>
                </a:solidFill>
                <a:latin typeface="微軟正黑體" panose="020B0604030504040204" pitchFamily="34" charset="-120"/>
                <a:ea typeface="微軟正黑體" panose="020B0604030504040204" pitchFamily="34" charset="-120"/>
                <a:cs typeface="Teko" panose="02000000000000000000" pitchFamily="2" charset="0"/>
              </a:rPr>
              <a:t>.</a:t>
            </a:r>
            <a:endParaRPr lang="en-US" altLang="zh-CN" sz="800" dirty="0">
              <a:solidFill>
                <a:schemeClr val="bg1"/>
              </a:solidFill>
              <a:latin typeface="微軟正黑體" panose="020B0604030504040204" pitchFamily="34" charset="-120"/>
              <a:ea typeface="微軟正黑體" panose="020B0604030504040204" pitchFamily="34" charset="-120"/>
            </a:endParaRPr>
          </a:p>
          <a:p>
            <a:endParaRPr lang="en-US" altLang="zh-CN"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卓越的热传导</a:t>
            </a:r>
            <a:r>
              <a:rPr lang="zh-CN" altLang="en-US" sz="8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性能</a:t>
            </a:r>
            <a:r>
              <a:rPr lang="en-US" altLang="zh-CN"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精密</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设计的超薄鳍片能形成更多水冷液微通道</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提高换热效率</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尺寸高达</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62x56mm</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的铜底面积更能匹配</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Intel 12</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代</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CPU</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变大的顶盖</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     </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接触更充分</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导热更均匀</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r>
              <a:rPr lang="zh-CN" altLang="en-US"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加厚高密度水</a:t>
            </a:r>
            <a:r>
              <a:rPr lang="zh-CN" altLang="en-US" sz="800" b="1"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排</a:t>
            </a:r>
            <a:r>
              <a:rPr lang="en-US" altLang="zh-CN"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smtClean="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新型</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加厚高密度弓字型鳍片设计的水排</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散热面积较前代提升约</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25%,</a:t>
            </a:r>
            <a:r>
              <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为空气流动提供更多空间</a:t>
            </a:r>
            <a:r>
              <a:rPr lang="en-US" altLang="zh-CN"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rPr>
              <a:t>.</a:t>
            </a:r>
            <a:endParaRPr lang="zh-CN" altLang="en-US" sz="800"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a:p>
            <a:endParaRPr lang="en-US" altLang="zh-CN" sz="800" b="1" dirty="0">
              <a:solidFill>
                <a:schemeClr val="bg1"/>
              </a:solidFill>
              <a:latin typeface="微軟正黑體" panose="020B0604030504040204" pitchFamily="34" charset="-120"/>
              <a:ea typeface="微軟正黑體" panose="020B0604030504040204" pitchFamily="34" charset="-120"/>
              <a:cs typeface="Teko SemiBold" panose="02000000000000000000" pitchFamily="2" charset="0"/>
            </a:endParaRPr>
          </a:p>
        </p:txBody>
      </p:sp>
      <p:graphicFrame>
        <p:nvGraphicFramePr>
          <p:cNvPr id="12" name="Table 9"/>
          <p:cNvGraphicFramePr>
            <a:graphicFrameLocks noGrp="1"/>
          </p:cNvGraphicFramePr>
          <p:nvPr>
            <p:extLst>
              <p:ext uri="{D42A27DB-BD31-4B8C-83A1-F6EECF244321}">
                <p14:modId xmlns:p14="http://schemas.microsoft.com/office/powerpoint/2010/main" val="3637250756"/>
              </p:ext>
            </p:extLst>
          </p:nvPr>
        </p:nvGraphicFramePr>
        <p:xfrm>
          <a:off x="502273" y="8572928"/>
          <a:ext cx="3061923" cy="1310252"/>
        </p:xfrm>
        <a:graphic>
          <a:graphicData uri="http://schemas.openxmlformats.org/drawingml/2006/table">
            <a:tbl>
              <a:tblPr/>
              <a:tblGrid>
                <a:gridCol w="1529426">
                  <a:extLst>
                    <a:ext uri="{9D8B030D-6E8A-4147-A177-3AD203B41FA5}">
                      <a16:colId xmlns:a16="http://schemas.microsoft.com/office/drawing/2014/main" val="20000"/>
                    </a:ext>
                  </a:extLst>
                </a:gridCol>
                <a:gridCol w="1532497">
                  <a:extLst>
                    <a:ext uri="{9D8B030D-6E8A-4147-A177-3AD203B41FA5}">
                      <a16:colId xmlns:a16="http://schemas.microsoft.com/office/drawing/2014/main" val="20001"/>
                    </a:ext>
                  </a:extLst>
                </a:gridCol>
              </a:tblGrid>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EAN</a:t>
                      </a: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码</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rPr>
                        <a:t>6928968316466</a:t>
                      </a:r>
                      <a:endParaRPr kumimoji="0" lang="nl-NL"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净重</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1.98kg</a:t>
                      </a:r>
                      <a:endParaRPr kumimoji="0" lang="nl-NL"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毛重</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nl-NL" altLang="en-US" sz="800" b="0" i="0" u="none" strike="noStrike" kern="1200" cap="none" normalizeH="0" baseline="0" dirty="0" smtClean="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3.01kg</a:t>
                      </a:r>
                      <a:endParaRPr kumimoji="0" lang="nl-NL"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endParaRP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230228">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包装尺寸</a:t>
                      </a:r>
                      <a:r>
                        <a:rPr kumimoji="0" lang="en-US" altLang="zh-CN"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a:t>
                      </a:r>
                      <a:r>
                        <a:rPr kumimoji="0" lang="en-US" altLang="zh-CN"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L x W X H)</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kern="1200" cap="none" normalizeH="0" baseline="0" dirty="0">
                          <a:ln>
                            <a:noFill/>
                          </a:ln>
                          <a:solidFill>
                            <a:srgbClr val="55565A"/>
                          </a:solidFill>
                          <a:effectLst/>
                          <a:latin typeface="微軟正黑體" panose="020B0604030504040204" pitchFamily="34" charset="-120"/>
                          <a:ea typeface="微軟正黑體" panose="020B0604030504040204" pitchFamily="34" charset="-120"/>
                          <a:cs typeface="Meiryo" panose="020B0604030504040204" pitchFamily="34" charset="-128"/>
                        </a:rPr>
                        <a:t>43.7 X 23.2 X 14.4 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16024">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外箱尺寸</a:t>
                      </a: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(L </a:t>
                      </a:r>
                      <a:r>
                        <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x W x H)</a:t>
                      </a: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55565A"/>
                          </a:solidFill>
                          <a:effectLst/>
                          <a:latin typeface="微軟正黑體" panose="020B0604030504040204" pitchFamily="34" charset="-120"/>
                          <a:ea typeface="微軟正黑體" panose="020B0604030504040204" pitchFamily="34" charset="-120"/>
                        </a:rPr>
                        <a:t>57 x 45.5 x 26.5 cm</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EDEEEE"/>
                    </a:solidFill>
                  </a:tcPr>
                </a:tc>
                <a:extLst>
                  <a:ext uri="{0D108BD9-81ED-4DB2-BD59-A6C34878D82A}">
                    <a16:rowId xmlns:a16="http://schemas.microsoft.com/office/drawing/2014/main" val="10005"/>
                  </a:ext>
                </a:extLst>
              </a:tr>
              <a:tr h="216000">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个</a:t>
                      </a:r>
                      <a:r>
                        <a:rPr kumimoji="0" lang="nl-NL"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a:t>
                      </a:r>
                      <a:r>
                        <a:rPr kumimoji="0" lang="zh-CN" altLang="en-US" sz="800" b="0" i="0" u="none" strike="noStrike" cap="none" normalizeH="0" baseline="0" dirty="0" smtClean="0">
                          <a:ln>
                            <a:noFill/>
                          </a:ln>
                          <a:solidFill>
                            <a:schemeClr val="tx2"/>
                          </a:solidFill>
                          <a:effectLst/>
                          <a:latin typeface="微軟正黑體" panose="020B0604030504040204" pitchFamily="34" charset="-120"/>
                          <a:ea typeface="微軟正黑體" panose="020B0604030504040204" pitchFamily="34" charset="-120"/>
                        </a:rPr>
                        <a:t>箱</a:t>
                      </a:r>
                      <a:endParaRPr kumimoji="0" lang="nl-NL"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endParaRPr>
                    </a:p>
                  </a:txBody>
                  <a:tcPr marL="36000" marR="36000" marT="0" marB="0" anchor="ctr" horzOverflow="overflow">
                    <a:lnL w="12700" cap="flat" cmpd="sng" algn="ctr">
                      <a:solidFill>
                        <a:schemeClr val="bg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defTabSz="417513">
                        <a:lnSpc>
                          <a:spcPct val="90000"/>
                        </a:lnSpc>
                        <a:spcBef>
                          <a:spcPts val="463"/>
                        </a:spcBef>
                        <a:buFont typeface="Arial" panose="020B0604020202020204" pitchFamily="34" charset="0"/>
                        <a:defRPr sz="1000">
                          <a:solidFill>
                            <a:schemeClr val="tx1"/>
                          </a:solidFill>
                          <a:latin typeface="Noto Sans" panose="020B0502040504020204" pitchFamily="34" charset="0"/>
                          <a:ea typeface="Noto Sans" panose="020B0502040504020204" pitchFamily="34" charset="0"/>
                          <a:cs typeface="Meiryo" panose="020B0604030504040204" pitchFamily="34" charset="-128"/>
                        </a:defRPr>
                      </a:lvl1pPr>
                      <a:lvl2pPr marL="742950" indent="-285750" defTabSz="417513">
                        <a:lnSpc>
                          <a:spcPct val="90000"/>
                        </a:lnSpc>
                        <a:spcBef>
                          <a:spcPts val="225"/>
                        </a:spcBef>
                        <a:buFont typeface="Arial" panose="020B0604020202020204" pitchFamily="34" charset="0"/>
                        <a:defRPr sz="900">
                          <a:solidFill>
                            <a:schemeClr val="tx1"/>
                          </a:solidFill>
                          <a:latin typeface="Noto Sans" panose="020B0502040504020204" pitchFamily="34" charset="0"/>
                          <a:cs typeface="Noto Sans" panose="020B0502040504020204" pitchFamily="34" charset="0"/>
                        </a:defRPr>
                      </a:lvl2pPr>
                      <a:lvl3pPr marL="1143000" indent="-228600" defTabSz="417513">
                        <a:lnSpc>
                          <a:spcPct val="90000"/>
                        </a:lnSpc>
                        <a:spcBef>
                          <a:spcPts val="225"/>
                        </a:spcBef>
                        <a:buFont typeface="Arial" panose="020B0604020202020204" pitchFamily="34" charset="0"/>
                        <a:defRPr sz="800">
                          <a:solidFill>
                            <a:schemeClr val="tx1"/>
                          </a:solidFill>
                          <a:latin typeface="Noto Sans" panose="020B0502040504020204" pitchFamily="34" charset="0"/>
                          <a:cs typeface="Noto Sans" panose="020B0502040504020204" pitchFamily="34" charset="0"/>
                        </a:defRPr>
                      </a:lvl3pPr>
                      <a:lvl4pPr marL="16002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4pPr>
                      <a:lvl5pPr marL="2057400" indent="-228600" defTabSz="417513">
                        <a:lnSpc>
                          <a:spcPct val="90000"/>
                        </a:lnSpc>
                        <a:spcBef>
                          <a:spcPts val="225"/>
                        </a:spcBef>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5pPr>
                      <a:lvl6pPr marL="25146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6pPr>
                      <a:lvl7pPr marL="29718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7pPr>
                      <a:lvl8pPr marL="34290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8pPr>
                      <a:lvl9pPr marL="3886200" indent="-228600" defTabSz="417513" eaLnBrk="0" fontAlgn="base" hangingPunct="0">
                        <a:lnSpc>
                          <a:spcPct val="90000"/>
                        </a:lnSpc>
                        <a:spcBef>
                          <a:spcPts val="225"/>
                        </a:spcBef>
                        <a:spcAft>
                          <a:spcPct val="0"/>
                        </a:spcAft>
                        <a:buFont typeface="Arial" panose="020B0604020202020204" pitchFamily="34" charset="0"/>
                        <a:defRPr sz="700">
                          <a:solidFill>
                            <a:schemeClr val="tx1"/>
                          </a:solidFill>
                          <a:latin typeface="Noto Sans" panose="020B0502040504020204" pitchFamily="34" charset="0"/>
                          <a:cs typeface="Noto Sans" panose="020B0502040504020204" pitchFamily="34" charset="0"/>
                        </a:defRPr>
                      </a:lvl9pPr>
                    </a:lstStyle>
                    <a:p>
                      <a:pPr marL="0" marR="0" lvl="0" indent="0" algn="l" defTabSz="417513"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2"/>
                          </a:solidFill>
                          <a:effectLst/>
                          <a:latin typeface="微軟正黑體" panose="020B0604030504040204" pitchFamily="34" charset="-120"/>
                          <a:ea typeface="微軟正黑體" panose="020B0604030504040204" pitchFamily="34" charset="-120"/>
                        </a:rPr>
                        <a:t>4</a:t>
                      </a:r>
                    </a:p>
                  </a:txBody>
                  <a:tcPr marL="36000" marR="36000" marT="0" marB="0" anchor="ctr"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5" name="Table 8"/>
          <p:cNvGraphicFramePr>
            <a:graphicFrameLocks noGrp="1"/>
          </p:cNvGraphicFramePr>
          <p:nvPr>
            <p:extLst>
              <p:ext uri="{D42A27DB-BD31-4B8C-83A1-F6EECF244321}">
                <p14:modId xmlns:p14="http://schemas.microsoft.com/office/powerpoint/2010/main" val="3731027136"/>
              </p:ext>
            </p:extLst>
          </p:nvPr>
        </p:nvGraphicFramePr>
        <p:xfrm>
          <a:off x="484692" y="5141600"/>
          <a:ext cx="3255681" cy="2615035"/>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val="20000"/>
                    </a:ext>
                  </a:extLst>
                </a:gridCol>
                <a:gridCol w="113307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230399">
                <a:tc rowSpan="2">
                  <a:txBody>
                    <a:bodyPr/>
                    <a:lstStyle/>
                    <a:p>
                      <a:pPr>
                        <a:lnSpc>
                          <a:spcPct val="100000"/>
                        </a:lnSpc>
                        <a:spcAft>
                          <a:spcPts val="0"/>
                        </a:spcAft>
                      </a:pPr>
                      <a:r>
                        <a:rPr lang="en-US" sz="8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CPU </a:t>
                      </a:r>
                      <a:r>
                        <a:rPr lang="zh-CN" altLang="en-US" sz="80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接口</a:t>
                      </a:r>
                      <a:endParaRPr lang="zh-TW" sz="800" b="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r>
                        <a:rPr lang="en-US" sz="800" dirty="0">
                          <a:solidFill>
                            <a:schemeClr val="tx1">
                              <a:lumMod val="65000"/>
                              <a:lumOff val="35000"/>
                            </a:schemeClr>
                          </a:solidFill>
                          <a:latin typeface="微軟正黑體" panose="020B0604030504040204" pitchFamily="34" charset="-120"/>
                          <a:ea typeface="微軟正黑體" panose="020B0604030504040204" pitchFamily="34" charset="-120"/>
                        </a:rPr>
                        <a:t>Intel</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pl-PL"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Intel®</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 LGA 1700 /1200 /</a:t>
                      </a:r>
                      <a:r>
                        <a:rPr lang="pl-PL"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 2066 / 2011-v3 / 2011 </a:t>
                      </a:r>
                      <a:r>
                        <a:rPr lang="en-US" altLang="zh-CN"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 </a:t>
                      </a:r>
                      <a:r>
                        <a:rPr lang="pl-PL"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1151 / 1150 / 1155 / 1156</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 socket</a:t>
                      </a:r>
                      <a:endParaRPr lang="pl-PL" altLang="zh-CN"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3"/>
                  </a:ext>
                </a:extLst>
              </a:tr>
              <a:tr h="230399">
                <a:tc vMerge="1">
                  <a:txBody>
                    <a:bodyPr/>
                    <a:lstStyle/>
                    <a:p>
                      <a:pPr>
                        <a:lnSpc>
                          <a:spcPct val="100000"/>
                        </a:lnSpc>
                        <a:spcAft>
                          <a:spcPts val="0"/>
                        </a:spcAft>
                      </a:pPr>
                      <a:endParaRPr lang="zh-TW" sz="700" b="0" kern="100" dirty="0">
                        <a:effectLst/>
                        <a:latin typeface="+mn-lt"/>
                        <a:ea typeface="新細明體"/>
                        <a:cs typeface="Verdana" panose="020B0604030504040204" pitchFamily="34" charset="0"/>
                      </a:endParaRPr>
                    </a:p>
                  </a:txBody>
                  <a:tcPr marL="45958" marR="45958" marT="0" marB="0" anchor="ctr"/>
                </a:tc>
                <a:tc>
                  <a:txBody>
                    <a:bodyPr/>
                    <a:lstStyle/>
                    <a:p>
                      <a:pPr>
                        <a:lnSpc>
                          <a:spcPct val="100000"/>
                        </a:lnSpc>
                        <a:spcAft>
                          <a:spcPts val="0"/>
                        </a:spcAft>
                      </a:pPr>
                      <a:r>
                        <a:rPr lang="en-US" altLang="zh-TW" sz="800" b="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rPr>
                        <a:t>AMD</a:t>
                      </a:r>
                      <a:endParaRPr lang="zh-TW" sz="800" b="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de-DE"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AMD®AM5/ AM4 / AM3+ / AM3 / AM2+/ AM2 / FM2+ / FM2 / FM1/TR4</a:t>
                      </a:r>
                      <a:endParaRPr lang="de-DE" altLang="zh-CN"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7"/>
                  </a:ext>
                </a:extLst>
              </a:tr>
              <a:tr h="230399">
                <a:tc rowSpan="2">
                  <a:txBody>
                    <a:bodyPr/>
                    <a:lstStyle/>
                    <a:p>
                      <a:pPr>
                        <a:lnSpc>
                          <a:spcPct val="100000"/>
                        </a:lnSpc>
                        <a:spcAft>
                          <a:spcPts val="0"/>
                        </a:spcAft>
                      </a:pPr>
                      <a:r>
                        <a:rPr lang="zh-CN" altLang="en-US" sz="80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散热器</a:t>
                      </a:r>
                      <a:endParaRPr lang="en-US" sz="800" kern="100"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b="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材质</a:t>
                      </a:r>
                      <a:endParaRPr lang="zh-TW" altLang="en-US" sz="800" b="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铝</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4"/>
                  </a:ext>
                </a:extLst>
              </a:tr>
              <a:tr h="243840">
                <a:tc vMerge="1">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endParaRPr lang="zh-TW" altLang="en-US" sz="700" b="0" kern="100" dirty="0">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a:t>
                      </a:r>
                      <a:r>
                        <a:rPr lang="en-US" sz="8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394 x 119.6 x </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27.2mm</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chemeClr val="bg1">
                        <a:lumMod val="60000"/>
                        <a:lumOff val="40000"/>
                      </a:schemeClr>
                    </a:solidFill>
                  </a:tcPr>
                </a:tc>
                <a:extLst>
                  <a:ext uri="{0D108BD9-81ED-4DB2-BD59-A6C34878D82A}">
                    <a16:rowId xmlns:a16="http://schemas.microsoft.com/office/drawing/2014/main" val="10008"/>
                  </a:ext>
                </a:extLst>
              </a:tr>
              <a:tr h="243840">
                <a:tc rowSpan="6">
                  <a:txBody>
                    <a:bodyPr/>
                    <a:lstStyle/>
                    <a:p>
                      <a:pPr marL="0" marR="0" indent="0" algn="l" defTabSz="995690" rtl="0" eaLnBrk="1" fontAlgn="auto" latinLnBrk="0" hangingPunct="1">
                        <a:lnSpc>
                          <a:spcPct val="100000"/>
                        </a:lnSpc>
                        <a:spcBef>
                          <a:spcPts val="0"/>
                        </a:spcBef>
                        <a:spcAft>
                          <a:spcPts val="0"/>
                        </a:spcAft>
                        <a:buClrTx/>
                        <a:buSzTx/>
                        <a:buFontTx/>
                        <a:buNone/>
                        <a:tabLst/>
                        <a:defRPr/>
                      </a:pPr>
                      <a:r>
                        <a:rPr lang="zh-CN" altLang="en-US" sz="800" b="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rPr>
                        <a:t>水泵</a:t>
                      </a:r>
                      <a:endParaRPr lang="zh-TW" altLang="zh-TW" sz="800" b="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kern="12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尺寸</a:t>
                      </a:r>
                      <a:r>
                        <a:rPr lang="en-US" sz="800" u="none" strike="noStrike" kern="12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a:t>
                      </a:r>
                      <a:r>
                        <a:rPr lang="en-US" sz="800" u="none" strike="noStrike"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89 x 75 x </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40</a:t>
                      </a:r>
                      <a:r>
                        <a:rPr lang="en-US" altLang="zh-TW"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mm</a:t>
                      </a:r>
                      <a:endParaRPr lang="en-US" altLang="zh-TW"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MTTF </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&gt;210,000 </a:t>
                      </a: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小时</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algn="l" fontAlgn="ct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噪音值</a:t>
                      </a:r>
                      <a:r>
                        <a:rPr lang="en-US" altLang="zh-CN"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Max)</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15dB(A)</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1"/>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接口</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4-Pin PWM</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额定电压</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12 VDC</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3"/>
                  </a:ext>
                </a:extLst>
              </a:tr>
              <a:tr h="243840">
                <a:tc vMerge="1">
                  <a:txBody>
                    <a:bodyPr/>
                    <a:lstStyle/>
                    <a:p>
                      <a:endParaRPr 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功耗</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6 W</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2028577283"/>
                  </a:ext>
                </a:extLst>
              </a:tr>
            </a:tbl>
          </a:graphicData>
        </a:graphic>
      </p:graphicFrame>
      <p:graphicFrame>
        <p:nvGraphicFramePr>
          <p:cNvPr id="18" name="Table 8"/>
          <p:cNvGraphicFramePr>
            <a:graphicFrameLocks noGrp="1"/>
          </p:cNvGraphicFramePr>
          <p:nvPr>
            <p:extLst>
              <p:ext uri="{D42A27DB-BD31-4B8C-83A1-F6EECF244321}">
                <p14:modId xmlns:p14="http://schemas.microsoft.com/office/powerpoint/2010/main" val="1883386244"/>
              </p:ext>
            </p:extLst>
          </p:nvPr>
        </p:nvGraphicFramePr>
        <p:xfrm>
          <a:off x="3852570" y="5130676"/>
          <a:ext cx="3255681" cy="3239027"/>
        </p:xfrm>
        <a:graphic>
          <a:graphicData uri="http://schemas.openxmlformats.org/drawingml/2006/table">
            <a:tbl>
              <a:tblPr bandRow="1">
                <a:tableStyleId>{073A0DAA-6AF3-43AB-8588-CEC1D06C72B9}</a:tableStyleId>
              </a:tblPr>
              <a:tblGrid>
                <a:gridCol w="610441">
                  <a:extLst>
                    <a:ext uri="{9D8B030D-6E8A-4147-A177-3AD203B41FA5}">
                      <a16:colId xmlns:a16="http://schemas.microsoft.com/office/drawing/2014/main" val="20000"/>
                    </a:ext>
                  </a:extLst>
                </a:gridCol>
                <a:gridCol w="113307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243840">
                <a:tc rowSpan="14">
                  <a:txBody>
                    <a:bodyPr/>
                    <a:lstStyle/>
                    <a:p>
                      <a:pPr>
                        <a:lnSpc>
                          <a:spcPct val="100000"/>
                        </a:lnSpc>
                        <a:spcAft>
                          <a:spcPts val="0"/>
                        </a:spcAft>
                      </a:pPr>
                      <a:r>
                        <a:rPr lang="zh-CN" altLang="en-US" sz="800" b="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rPr>
                        <a:t>风扇</a:t>
                      </a:r>
                      <a:endParaRPr lang="zh-TW" sz="800" b="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lvl="0" indent="0" algn="l" defTabSz="417899" rtl="0" eaLnBrk="1" fontAlgn="auto" latinLnBrk="0" hangingPunct="1">
                        <a:lnSpc>
                          <a:spcPct val="100000"/>
                        </a:lnSpc>
                        <a:spcBef>
                          <a:spcPts val="0"/>
                        </a:spcBef>
                        <a:spcAft>
                          <a:spcPts val="0"/>
                        </a:spcAft>
                        <a:buClrTx/>
                        <a:buSzTx/>
                        <a:buFontTx/>
                        <a:buNone/>
                        <a:tabLst/>
                        <a:defRPr/>
                      </a:pPr>
                      <a:r>
                        <a:rPr lang="zh-CN" altLang="en-US" sz="80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尺寸</a:t>
                      </a:r>
                      <a:r>
                        <a:rPr lang="en-US" sz="800" kern="1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a:t>
                      </a:r>
                      <a:r>
                        <a:rPr lang="en-US" sz="800" kern="100" dirty="0">
                          <a:solidFill>
                            <a:schemeClr val="tx1">
                              <a:lumMod val="65000"/>
                              <a:lumOff val="35000"/>
                            </a:schemeClr>
                          </a:solidFill>
                          <a:effectLst/>
                          <a:latin typeface="微軟正黑體" panose="020B0604030504040204" pitchFamily="34" charset="-120"/>
                          <a:ea typeface="微軟正黑體" panose="020B0604030504040204" pitchFamily="34" charset="-120"/>
                        </a:rPr>
                        <a:t>L x W x H)</a:t>
                      </a: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120 x 120 x 25 </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mm</a:t>
                      </a:r>
                      <a:endPar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数量</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 </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3 Pcs</a:t>
                      </a:r>
                    </a:p>
                  </a:txBody>
                  <a:tcPr marL="45958" marR="45958" marT="0" marB="0" anchor="ctr">
                    <a:solidFill>
                      <a:srgbClr val="EAEAEA"/>
                    </a:solidFill>
                  </a:tcPr>
                </a:tc>
                <a:extLst>
                  <a:ext uri="{0D108BD9-81ED-4DB2-BD59-A6C34878D82A}">
                    <a16:rowId xmlns:a16="http://schemas.microsoft.com/office/drawing/2014/main" val="10016"/>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灯效类型</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二代</a:t>
                      </a:r>
                      <a:r>
                        <a:rPr lang="en-US" altLang="zh-CN"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ARGB</a:t>
                      </a: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灯效</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转速</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 </a:t>
                      </a: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(RPM)</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0~2400 ±10%</a:t>
                      </a:r>
                    </a:p>
                  </a:txBody>
                  <a:tcPr marL="45958" marR="45958" marT="0" marB="0" anchor="ctr">
                    <a:solidFill>
                      <a:srgbClr val="EAEAEA"/>
                    </a:solidFill>
                  </a:tcPr>
                </a:tc>
                <a:extLst>
                  <a:ext uri="{0D108BD9-81ED-4DB2-BD59-A6C34878D82A}">
                    <a16:rowId xmlns:a16="http://schemas.microsoft.com/office/drawing/2014/main" val="10018"/>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风量</a:t>
                      </a:r>
                      <a:r>
                        <a:rPr lang="en-US" altLang="zh-CN"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 </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(Max)</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altLang="zh-CN"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75.2 CFM</a:t>
                      </a:r>
                      <a:endPar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19"/>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噪音值</a:t>
                      </a:r>
                      <a:r>
                        <a:rPr lang="en-US" altLang="zh-CN"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 </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(Max)</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30dB(A)</a:t>
                      </a:r>
                    </a:p>
                  </a:txBody>
                  <a:tcPr marL="45958" marR="45958" marT="0" marB="0" anchor="ctr">
                    <a:solidFill>
                      <a:srgbClr val="EAEAEA"/>
                    </a:solidFill>
                  </a:tcPr>
                </a:tc>
                <a:extLst>
                  <a:ext uri="{0D108BD9-81ED-4DB2-BD59-A6C34878D82A}">
                    <a16:rowId xmlns:a16="http://schemas.microsoft.com/office/drawing/2014/main" val="10020"/>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风压</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 </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(Max)</a:t>
                      </a:r>
                      <a:endParaRPr lang="en-US" sz="800" b="1"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3.63 </a:t>
                      </a:r>
                      <a:r>
                        <a:rPr lang="en-US" altLang="zh-CN"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(mmH2O) </a:t>
                      </a:r>
                      <a:endPar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1"/>
                  </a:ext>
                </a:extLst>
              </a:tr>
              <a:tr h="230399">
                <a:tc vMerge="1">
                  <a:txBody>
                    <a:bodyPr/>
                    <a:lstStyle/>
                    <a:p>
                      <a:endParaRPr lang="zh-CN" altLang="en-US"/>
                    </a:p>
                  </a:txBody>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u="none" strike="noStrike" kern="12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轴承</a:t>
                      </a:r>
                      <a:endParaRPr lang="en-US" sz="800" u="none" strike="noStrike"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loop dynamic bearing</a:t>
                      </a:r>
                      <a:endPar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7"/>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MTTF</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&gt;</a:t>
                      </a:r>
                      <a:r>
                        <a:rPr 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200,000</a:t>
                      </a:r>
                      <a:r>
                        <a:rPr lang="zh-CN" altLang="en-US" sz="80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小时</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2"/>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电源接口</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a:solidFill>
                            <a:schemeClr val="tx1">
                              <a:lumMod val="65000"/>
                              <a:lumOff val="35000"/>
                            </a:schemeClr>
                          </a:solidFill>
                          <a:effectLst/>
                          <a:latin typeface="微軟正黑體" panose="020B0604030504040204" pitchFamily="34" charset="-120"/>
                          <a:ea typeface="微軟正黑體" panose="020B0604030504040204" pitchFamily="34" charset="-120"/>
                        </a:rPr>
                        <a:t>4-Pin PWM</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3"/>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额定电压</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12 VDC</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2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额定电流</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rPr>
                        <a:t>0.18A</a:t>
                      </a:r>
                      <a:endParaRPr lang="en-US"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extLst>
                  <a:ext uri="{0D108BD9-81ED-4DB2-BD59-A6C34878D82A}">
                    <a16:rowId xmlns:a16="http://schemas.microsoft.com/office/drawing/2014/main" val="10005"/>
                  </a:ext>
                </a:extLst>
              </a:tr>
              <a:tr h="230399">
                <a:tc vMerge="1">
                  <a:txBody>
                    <a:bodyPr/>
                    <a:lstStyle/>
                    <a:p>
                      <a:pPr>
                        <a:lnSpc>
                          <a:spcPct val="100000"/>
                        </a:lnSpc>
                        <a:spcAft>
                          <a:spcPts val="0"/>
                        </a:spcAft>
                      </a:pPr>
                      <a:endParaRPr lang="zh-TW" sz="700" b="0" kern="100" dirty="0">
                        <a:solidFill>
                          <a:schemeClr val="tx2"/>
                        </a:solidFill>
                        <a:effectLst/>
                        <a:latin typeface="+mn-lt"/>
                        <a:ea typeface="新細明體"/>
                        <a:cs typeface="Verdana" panose="020B0604030504040204" pitchFamily="34" charset="0"/>
                      </a:endParaRPr>
                    </a:p>
                  </a:txBody>
                  <a:tcPr marL="45958" marR="45958" marT="0" marB="0" anchor="ctr">
                    <a:solidFill>
                      <a:schemeClr val="bg1">
                        <a:lumMod val="60000"/>
                        <a:lumOff val="40000"/>
                      </a:schemeClr>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安全电流</a:t>
                      </a:r>
                      <a:endParaRPr lang="en-US" altLang="zh-CN"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0.35A</a:t>
                      </a:r>
                    </a:p>
                  </a:txBody>
                  <a:tcPr marL="45958" marR="45958" marT="0" marB="0" anchor="ctr">
                    <a:solidFill>
                      <a:srgbClr val="EAEAEA"/>
                    </a:solidFill>
                  </a:tcPr>
                </a:tc>
                <a:extLst>
                  <a:ext uri="{0D108BD9-81ED-4DB2-BD59-A6C34878D82A}">
                    <a16:rowId xmlns:a16="http://schemas.microsoft.com/office/drawing/2014/main" val="10026"/>
                  </a:ext>
                </a:extLst>
              </a:tr>
              <a:tr h="230399">
                <a:tc vMerge="1">
                  <a:txBody>
                    <a:bodyPr/>
                    <a:lstStyle/>
                    <a:p>
                      <a:pPr>
                        <a:lnSpc>
                          <a:spcPct val="100000"/>
                        </a:lnSpc>
                        <a:spcAft>
                          <a:spcPts val="0"/>
                        </a:spcAft>
                      </a:pPr>
                      <a:endParaRPr lang="zh-TW" sz="800" b="0" kern="1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Verdana" panose="020B0604030504040204" pitchFamily="34" charset="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zh-CN" altLang="en-US" sz="800" b="0" i="0" u="none" strike="noStrike"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功耗</a:t>
                      </a:r>
                      <a:endParaRPr lang="en-US" altLang="zh-CN" sz="800" b="0" i="0" u="none" strike="noStrike" dirty="0">
                        <a:solidFill>
                          <a:schemeClr val="tx1">
                            <a:lumMod val="65000"/>
                            <a:lumOff val="35000"/>
                          </a:schemeClr>
                        </a:solidFill>
                        <a:effectLst/>
                        <a:latin typeface="微軟正黑體" panose="020B0604030504040204" pitchFamily="34" charset="-120"/>
                        <a:ea typeface="微軟正黑體" panose="020B0604030504040204" pitchFamily="34" charset="-120"/>
                      </a:endParaRPr>
                    </a:p>
                  </a:txBody>
                  <a:tcPr marL="45958" marR="45958" marT="0" marB="0" anchor="ctr">
                    <a:solidFill>
                      <a:srgbClr val="EAEAEA"/>
                    </a:solidFill>
                  </a:tcPr>
                </a:tc>
                <a:tc>
                  <a:txBody>
                    <a:bodyPr/>
                    <a:lstStyle/>
                    <a:p>
                      <a:pPr marL="0" marR="0" indent="0" algn="l" defTabSz="417899" rtl="0" eaLnBrk="1" fontAlgn="auto" latinLnBrk="0" hangingPunct="1">
                        <a:lnSpc>
                          <a:spcPct val="100000"/>
                        </a:lnSpc>
                        <a:spcBef>
                          <a:spcPts val="0"/>
                        </a:spcBef>
                        <a:spcAft>
                          <a:spcPts val="0"/>
                        </a:spcAft>
                        <a:buClrTx/>
                        <a:buSzTx/>
                        <a:buFontTx/>
                        <a:buNone/>
                        <a:tabLst/>
                        <a:defRPr/>
                      </a:pPr>
                      <a:r>
                        <a:rPr lang="en-US" sz="800" u="none" strike="noStrike" kern="1200" dirty="0" smtClean="0">
                          <a:solidFill>
                            <a:schemeClr val="tx1">
                              <a:lumMod val="65000"/>
                              <a:lumOff val="35000"/>
                            </a:schemeClr>
                          </a:solidFill>
                          <a:effectLst/>
                          <a:latin typeface="微軟正黑體" panose="020B0604030504040204" pitchFamily="34" charset="-120"/>
                          <a:ea typeface="微軟正黑體" panose="020B0604030504040204" pitchFamily="34" charset="-120"/>
                          <a:cs typeface="+mn-cs"/>
                        </a:rPr>
                        <a:t>2.16w</a:t>
                      </a:r>
                      <a:endParaRPr lang="en-US" sz="800" u="none" strike="noStrike" kern="1200" dirty="0">
                        <a:solidFill>
                          <a:schemeClr val="tx1">
                            <a:lumMod val="65000"/>
                            <a:lumOff val="35000"/>
                          </a:schemeClr>
                        </a:solidFill>
                        <a:effectLst/>
                        <a:latin typeface="微軟正黑體" panose="020B0604030504040204" pitchFamily="34" charset="-120"/>
                        <a:ea typeface="微軟正黑體" panose="020B0604030504040204" pitchFamily="34" charset="-120"/>
                        <a:cs typeface="+mn-cs"/>
                      </a:endParaRPr>
                    </a:p>
                  </a:txBody>
                  <a:tcPr marL="45958" marR="45958" marT="0" marB="0" anchor="ctr">
                    <a:solidFill>
                      <a:srgbClr val="EAEAEA"/>
                    </a:solidFill>
                  </a:tcPr>
                </a:tc>
                <a:extLst>
                  <a:ext uri="{0D108BD9-81ED-4DB2-BD59-A6C34878D82A}">
                    <a16:rowId xmlns:a16="http://schemas.microsoft.com/office/drawing/2014/main" val="3905309894"/>
                  </a:ext>
                </a:extLst>
              </a:tr>
            </a:tbl>
          </a:graphicData>
        </a:graphic>
      </p:graphicFrame>
      <p:sp>
        <p:nvSpPr>
          <p:cNvPr id="17" name="TextBox 21"/>
          <p:cNvSpPr txBox="1">
            <a:spLocks noChangeArrowheads="1"/>
          </p:cNvSpPr>
          <p:nvPr/>
        </p:nvSpPr>
        <p:spPr bwMode="auto">
          <a:xfrm>
            <a:off x="2340471" y="800566"/>
            <a:ext cx="45560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gn="ctr"/>
            <a:r>
              <a:rPr lang="zh-CN" altLang="en-US" sz="900" dirty="0" smtClean="0">
                <a:latin typeface="微軟正黑體" panose="020B0604030504040204" pitchFamily="34" charset="-120"/>
                <a:ea typeface="微軟正黑體" panose="020B0604030504040204" pitchFamily="34" charset="-120"/>
              </a:rPr>
              <a:t>莫比乌斯</a:t>
            </a:r>
            <a:r>
              <a:rPr lang="en-US" altLang="zh-CN" sz="900" dirty="0" smtClean="0">
                <a:latin typeface="微軟正黑體" panose="020B0604030504040204" pitchFamily="34" charset="-120"/>
                <a:ea typeface="微軟正黑體" panose="020B0604030504040204" pitchFamily="34" charset="-120"/>
              </a:rPr>
              <a:t>120P </a:t>
            </a:r>
            <a:r>
              <a:rPr lang="en-US" altLang="zh-CN" sz="900" dirty="0">
                <a:latin typeface="微軟正黑體" panose="020B0604030504040204" pitchFamily="34" charset="-120"/>
                <a:ea typeface="微軟正黑體" panose="020B0604030504040204" pitchFamily="34" charset="-120"/>
              </a:rPr>
              <a:t>ARGB </a:t>
            </a:r>
            <a:r>
              <a:rPr lang="en-US" altLang="zh-CN" sz="900" dirty="0" smtClean="0">
                <a:latin typeface="微軟正黑體" panose="020B0604030504040204" pitchFamily="34" charset="-120"/>
                <a:ea typeface="微軟正黑體" panose="020B0604030504040204" pitchFamily="34" charset="-120"/>
              </a:rPr>
              <a:t>30</a:t>
            </a:r>
            <a:r>
              <a:rPr lang="zh-CN" altLang="en-US" sz="900" dirty="0" smtClean="0">
                <a:latin typeface="微軟正黑體" panose="020B0604030504040204" pitchFamily="34" charset="-120"/>
                <a:ea typeface="微軟正黑體" panose="020B0604030504040204" pitchFamily="34" charset="-120"/>
              </a:rPr>
              <a:t>周年纪念版风扇</a:t>
            </a:r>
            <a:r>
              <a:rPr lang="en-US" altLang="zh-CN" sz="900" dirty="0" smtClean="0">
                <a:latin typeface="微軟正黑體" panose="020B0604030504040204" pitchFamily="34" charset="-120"/>
                <a:ea typeface="微軟正黑體" panose="020B0604030504040204" pitchFamily="34" charset="-120"/>
              </a:rPr>
              <a:t>,</a:t>
            </a:r>
            <a:r>
              <a:rPr lang="zh-CN" altLang="en-US" sz="900" dirty="0" smtClean="0">
                <a:latin typeface="微軟正黑體" panose="020B0604030504040204" pitchFamily="34" charset="-120"/>
                <a:ea typeface="微軟正黑體" panose="020B0604030504040204" pitchFamily="34" charset="-120"/>
              </a:rPr>
              <a:t>环状连叶扇的创新设计旨在实现整机安静运行和卓越散热能力的完美平衡</a:t>
            </a:r>
            <a:r>
              <a:rPr lang="en-US" altLang="zh-CN" sz="900" dirty="0" smtClean="0">
                <a:latin typeface="微軟正黑體" panose="020B0604030504040204" pitchFamily="34" charset="-120"/>
                <a:ea typeface="微軟正黑體" panose="020B0604030504040204" pitchFamily="34" charset="-120"/>
              </a:rPr>
              <a:t>, </a:t>
            </a:r>
            <a:r>
              <a:rPr lang="zh-CN" altLang="en-US" sz="900" dirty="0" smtClean="0">
                <a:latin typeface="微軟正黑體" panose="020B0604030504040204" pitchFamily="34" charset="-120"/>
                <a:ea typeface="微軟正黑體" panose="020B0604030504040204" pitchFamily="34" charset="-120"/>
              </a:rPr>
              <a:t>外</a:t>
            </a:r>
            <a:r>
              <a:rPr lang="zh-CN" altLang="en-US" sz="900" dirty="0">
                <a:latin typeface="微軟正黑體" panose="020B0604030504040204" pitchFamily="34" charset="-120"/>
                <a:ea typeface="微軟正黑體" panose="020B0604030504040204" pitchFamily="34" charset="-120"/>
              </a:rPr>
              <a:t>观</a:t>
            </a:r>
            <a:r>
              <a:rPr lang="zh-CN" altLang="en-US" sz="900" dirty="0" smtClean="0">
                <a:latin typeface="微軟正黑體" panose="020B0604030504040204" pitchFamily="34" charset="-120"/>
                <a:ea typeface="微軟正黑體" panose="020B0604030504040204" pitchFamily="34" charset="-120"/>
              </a:rPr>
              <a:t>搭配了独</a:t>
            </a:r>
            <a:r>
              <a:rPr lang="zh-CN" altLang="en-US" sz="900" dirty="0">
                <a:latin typeface="微軟正黑體" panose="020B0604030504040204" pitchFamily="34" charset="-120"/>
                <a:ea typeface="微軟正黑體" panose="020B0604030504040204" pitchFamily="34" charset="-120"/>
              </a:rPr>
              <a:t>特的颜</a:t>
            </a:r>
            <a:r>
              <a:rPr lang="zh-CN" altLang="en-US" sz="900" dirty="0" smtClean="0">
                <a:latin typeface="微軟正黑體" panose="020B0604030504040204" pitchFamily="34" charset="-120"/>
                <a:ea typeface="微軟正黑體" panose="020B0604030504040204" pitchFamily="34" charset="-120"/>
              </a:rPr>
              <a:t>色和</a:t>
            </a:r>
            <a:r>
              <a:rPr lang="zh-CN" altLang="en-US" sz="900" dirty="0">
                <a:latin typeface="微軟正黑體" panose="020B0604030504040204" pitchFamily="34" charset="-120"/>
                <a:ea typeface="微軟正黑體" panose="020B0604030504040204" pitchFamily="34" charset="-120"/>
              </a:rPr>
              <a:t>周年徽</a:t>
            </a:r>
            <a:r>
              <a:rPr lang="zh-CN" altLang="en-US" sz="900" dirty="0" smtClean="0">
                <a:latin typeface="微軟正黑體" panose="020B0604030504040204" pitchFamily="34" charset="-120"/>
                <a:ea typeface="微軟正黑體" panose="020B0604030504040204" pitchFamily="34" charset="-120"/>
              </a:rPr>
              <a:t>标做点缀</a:t>
            </a:r>
            <a:r>
              <a:rPr lang="en-US" altLang="zh-CN" sz="900" dirty="0" smtClean="0">
                <a:latin typeface="微軟正黑體" panose="020B0604030504040204" pitchFamily="34" charset="-120"/>
                <a:ea typeface="微軟正黑體" panose="020B0604030504040204" pitchFamily="34" charset="-120"/>
              </a:rPr>
              <a:t>. </a:t>
            </a:r>
            <a:endParaRPr lang="en-US" altLang="en-US" sz="9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19" name="TextBox 23"/>
          <p:cNvSpPr txBox="1">
            <a:spLocks noChangeArrowheads="1"/>
          </p:cNvSpPr>
          <p:nvPr/>
        </p:nvSpPr>
        <p:spPr bwMode="auto">
          <a:xfrm>
            <a:off x="3329772" y="246606"/>
            <a:ext cx="4538761"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Noto Sans" pitchFamily="34" charset="0"/>
                <a:ea typeface="Meiryo" pitchFamily="34" charset="-128"/>
                <a:cs typeface="Meiryo" pitchFamily="34" charset="-128"/>
              </a:defRPr>
            </a:lvl1pPr>
            <a:lvl2pPr marL="742950" indent="-285750">
              <a:defRPr>
                <a:solidFill>
                  <a:schemeClr val="tx1"/>
                </a:solidFill>
                <a:latin typeface="Noto Sans" pitchFamily="34" charset="0"/>
                <a:ea typeface="Meiryo" pitchFamily="34" charset="-128"/>
                <a:cs typeface="Meiryo" pitchFamily="34" charset="-128"/>
              </a:defRPr>
            </a:lvl2pPr>
            <a:lvl3pPr marL="1143000" indent="-228600">
              <a:defRPr>
                <a:solidFill>
                  <a:schemeClr val="tx1"/>
                </a:solidFill>
                <a:latin typeface="Noto Sans" pitchFamily="34" charset="0"/>
                <a:ea typeface="Meiryo" pitchFamily="34" charset="-128"/>
                <a:cs typeface="Meiryo" pitchFamily="34" charset="-128"/>
              </a:defRPr>
            </a:lvl3pPr>
            <a:lvl4pPr marL="1600200" indent="-228600">
              <a:defRPr>
                <a:solidFill>
                  <a:schemeClr val="tx1"/>
                </a:solidFill>
                <a:latin typeface="Noto Sans" pitchFamily="34" charset="0"/>
                <a:ea typeface="Meiryo" pitchFamily="34" charset="-128"/>
                <a:cs typeface="Meiryo" pitchFamily="34" charset="-128"/>
              </a:defRPr>
            </a:lvl4pPr>
            <a:lvl5pPr marL="2057400" indent="-228600">
              <a:defRPr>
                <a:solidFill>
                  <a:schemeClr val="tx1"/>
                </a:solidFill>
                <a:latin typeface="Noto Sans" pitchFamily="34" charset="0"/>
                <a:ea typeface="Meiryo" pitchFamily="34" charset="-128"/>
                <a:cs typeface="Meiryo" pitchFamily="34" charset="-128"/>
              </a:defRPr>
            </a:lvl5pPr>
            <a:lvl6pPr marL="25146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6pPr>
            <a:lvl7pPr marL="29718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7pPr>
            <a:lvl8pPr marL="34290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8pPr>
            <a:lvl9pPr marL="3886200" indent="-228600" eaLnBrk="0" fontAlgn="base" hangingPunct="0">
              <a:spcBef>
                <a:spcPct val="0"/>
              </a:spcBef>
              <a:spcAft>
                <a:spcPct val="0"/>
              </a:spcAft>
              <a:defRPr>
                <a:solidFill>
                  <a:schemeClr val="tx1"/>
                </a:solidFill>
                <a:latin typeface="Noto Sans" pitchFamily="34" charset="0"/>
                <a:ea typeface="Meiryo" pitchFamily="34" charset="-128"/>
                <a:cs typeface="Meiryo" pitchFamily="34" charset="-128"/>
              </a:defRPr>
            </a:lvl9pPr>
          </a:lstStyle>
          <a:p>
            <a:pPr>
              <a:lnSpc>
                <a:spcPts val="3830"/>
              </a:lnSpc>
            </a:pPr>
            <a:r>
              <a:rPr lang="zh-CN"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莫比乌斯</a:t>
            </a:r>
            <a:r>
              <a:rPr lang="en-US" altLang="zh-TW"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120P ARGB 30</a:t>
            </a:r>
            <a:r>
              <a:rPr lang="zh-CN" altLang="en-US" sz="1200" b="1" dirty="0" smtClean="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rPr>
              <a:t>周年纪念版</a:t>
            </a:r>
            <a:endParaRPr lang="en-US" altLang="en-US" sz="1200" b="1" dirty="0">
              <a:solidFill>
                <a:schemeClr val="tx1">
                  <a:lumMod val="75000"/>
                  <a:lumOff val="25000"/>
                </a:schemeClr>
              </a:solidFill>
              <a:latin typeface="微軟正黑體" panose="020B0604030504040204" pitchFamily="34" charset="-120"/>
              <a:ea typeface="微軟正黑體" panose="020B0604030504040204" pitchFamily="34" charset="-120"/>
              <a:cs typeface="Teko SemiBold" panose="02000000000000000000" pitchFamily="2" charset="0"/>
            </a:endParaRP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476910" y="94193"/>
            <a:ext cx="1764407" cy="1764407"/>
          </a:xfrm>
          <a:prstGeom prst="rect">
            <a:avLst/>
          </a:prstGeom>
        </p:spPr>
      </p:pic>
    </p:spTree>
    <p:extLst>
      <p:ext uri="{BB962C8B-B14F-4D97-AF65-F5344CB8AC3E}">
        <p14:creationId xmlns:p14="http://schemas.microsoft.com/office/powerpoint/2010/main" val="137284008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档" ma:contentTypeID="0x0101003DB5CF2AACA10141B29ADE24377327A9" ma:contentTypeVersion="15" ma:contentTypeDescription="新建文档。" ma:contentTypeScope="" ma:versionID="19289554a71d8338d99c57149db45c20">
  <xsd:schema xmlns:xsd="http://www.w3.org/2001/XMLSchema" xmlns:xs="http://www.w3.org/2001/XMLSchema" xmlns:p="http://schemas.microsoft.com/office/2006/metadata/properties" xmlns:ns2="bf888188-74cf-4ae4-83af-bd878b8bb81f" xmlns:ns3="206c20dd-25b1-4e64-a0a4-ce59e143c13b" targetNamespace="http://schemas.microsoft.com/office/2006/metadata/properties" ma:root="true" ma:fieldsID="d99f34ea54814a03dcb1a21b91547398" ns2:_="" ns3:_="">
    <xsd:import namespace="bf888188-74cf-4ae4-83af-bd878b8bb81f"/>
    <xsd:import namespace="206c20dd-25b1-4e64-a0a4-ce59e143c13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88188-74cf-4ae4-83af-bd878b8bb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图像标记" ma:readOnly="false" ma:fieldId="{5cf76f15-5ced-4ddc-b409-7134ff3c332f}" ma:taxonomyMulti="true" ma:sspId="8100efa1-68e3-48a8-b305-d43d0f9db10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06c20dd-25b1-4e64-a0a4-ce59e143c13b"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9c77a28-4962-41f6-90fd-a18815b1eaf7}" ma:internalName="TaxCatchAll" ma:showField="CatchAllData" ma:web="206c20dd-25b1-4e64-a0a4-ce59e143c13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享对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享对象详细信息"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内容类型"/>
        <xsd:element ref="dc:title" minOccurs="0" maxOccurs="1" ma:index="4" ma:displayName="标题"/>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06c20dd-25b1-4e64-a0a4-ce59e143c13b" xsi:nil="true"/>
    <lcf76f155ced4ddcb4097134ff3c332f xmlns="bf888188-74cf-4ae4-83af-bd878b8bb81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7C9BB03-35F5-4CB4-8FED-FDAF2E8E4C40}"/>
</file>

<file path=customXml/itemProps2.xml><?xml version="1.0" encoding="utf-8"?>
<ds:datastoreItem xmlns:ds="http://schemas.openxmlformats.org/officeDocument/2006/customXml" ds:itemID="{36926592-6EB3-405A-9D32-ADCC1D1540CD}"/>
</file>

<file path=customXml/itemProps3.xml><?xml version="1.0" encoding="utf-8"?>
<ds:datastoreItem xmlns:ds="http://schemas.openxmlformats.org/officeDocument/2006/customXml" ds:itemID="{7C21BB4B-4E11-4279-AFA3-C04FD9249690}"/>
</file>

<file path=docProps/app.xml><?xml version="1.0" encoding="utf-8"?>
<Properties xmlns="http://schemas.openxmlformats.org/officeDocument/2006/extended-properties" xmlns:vt="http://schemas.openxmlformats.org/officeDocument/2006/docPropsVTypes">
  <Template/>
  <TotalTime>4261</TotalTime>
  <Words>1044</Words>
  <Application>Microsoft Office PowerPoint</Application>
  <PresentationFormat>自訂</PresentationFormat>
  <Paragraphs>95</Paragraphs>
  <Slides>2</Slides>
  <Notes>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vt:i4>
      </vt:variant>
    </vt:vector>
  </HeadingPairs>
  <TitlesOfParts>
    <vt:vector size="13" baseType="lpstr">
      <vt:lpstr>Meiryo</vt:lpstr>
      <vt:lpstr>宋体</vt:lpstr>
      <vt:lpstr>Teko</vt:lpstr>
      <vt:lpstr>Teko SemiBold</vt:lpstr>
      <vt:lpstr>微軟正黑體</vt:lpstr>
      <vt:lpstr>新細明體</vt:lpstr>
      <vt:lpstr>Arial</vt:lpstr>
      <vt:lpstr>Calibri</vt:lpstr>
      <vt:lpstr>Noto Sans</vt:lpstr>
      <vt:lpstr>Verdana</vt:lpstr>
      <vt:lpstr>Office 佈景主題</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Shao_Lee 李宜珈</dc:creator>
  <cp:lastModifiedBy>Irena_Liu劉青</cp:lastModifiedBy>
  <cp:revision>109</cp:revision>
  <dcterms:created xsi:type="dcterms:W3CDTF">2021-08-05T04:16:37Z</dcterms:created>
  <dcterms:modified xsi:type="dcterms:W3CDTF">2022-09-20T08:06:05Z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0x0101003DB5CF2AACA10141B29ADE24377327A9</vt:lpwstr>
  </property>
</Properties>
</file>